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5"/>
  </p:notesMasterIdLst>
  <p:sldIdLst>
    <p:sldId id="256" r:id="rId2"/>
    <p:sldId id="257" r:id="rId3"/>
    <p:sldId id="258" r:id="rId4"/>
    <p:sldId id="271" r:id="rId5"/>
    <p:sldId id="270" r:id="rId6"/>
    <p:sldId id="261" r:id="rId7"/>
    <p:sldId id="262" r:id="rId8"/>
    <p:sldId id="263" r:id="rId9"/>
    <p:sldId id="264" r:id="rId10"/>
    <p:sldId id="274" r:id="rId11"/>
    <p:sldId id="275" r:id="rId12"/>
    <p:sldId id="276" r:id="rId13"/>
    <p:sldId id="277" r:id="rId14"/>
    <p:sldId id="279" r:id="rId15"/>
    <p:sldId id="281" r:id="rId16"/>
    <p:sldId id="282" r:id="rId17"/>
    <p:sldId id="283" r:id="rId18"/>
    <p:sldId id="285" r:id="rId19"/>
    <p:sldId id="286" r:id="rId20"/>
    <p:sldId id="287" r:id="rId21"/>
    <p:sldId id="288" r:id="rId22"/>
    <p:sldId id="290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3" r:id="rId34"/>
    <p:sldId id="305" r:id="rId35"/>
    <p:sldId id="306" r:id="rId36"/>
    <p:sldId id="307" r:id="rId37"/>
    <p:sldId id="308" r:id="rId38"/>
    <p:sldId id="309" r:id="rId39"/>
    <p:sldId id="310" r:id="rId40"/>
    <p:sldId id="311" r:id="rId41"/>
    <p:sldId id="313" r:id="rId42"/>
    <p:sldId id="337" r:id="rId43"/>
    <p:sldId id="314" r:id="rId44"/>
    <p:sldId id="315" r:id="rId45"/>
    <p:sldId id="316" r:id="rId46"/>
    <p:sldId id="317" r:id="rId47"/>
    <p:sldId id="318" r:id="rId48"/>
    <p:sldId id="338" r:id="rId49"/>
    <p:sldId id="320" r:id="rId50"/>
    <p:sldId id="321" r:id="rId51"/>
    <p:sldId id="322" r:id="rId52"/>
    <p:sldId id="323" r:id="rId53"/>
    <p:sldId id="324" r:id="rId54"/>
    <p:sldId id="325" r:id="rId55"/>
    <p:sldId id="326" r:id="rId56"/>
    <p:sldId id="327" r:id="rId57"/>
    <p:sldId id="328" r:id="rId58"/>
    <p:sldId id="330" r:id="rId59"/>
    <p:sldId id="331" r:id="rId60"/>
    <p:sldId id="333" r:id="rId61"/>
    <p:sldId id="334" r:id="rId62"/>
    <p:sldId id="335" r:id="rId63"/>
    <p:sldId id="336" r:id="rId6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 autoAdjust="0"/>
    <p:restoredTop sz="94651" autoAdjust="0"/>
  </p:normalViewPr>
  <p:slideViewPr>
    <p:cSldViewPr>
      <p:cViewPr varScale="1">
        <p:scale>
          <a:sx n="48" d="100"/>
          <a:sy n="48" d="100"/>
        </p:scale>
        <p:origin x="-1152" y="-108"/>
      </p:cViewPr>
      <p:guideLst>
        <p:guide orient="horz" pos="211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F34664-6BD5-4A19-BCE7-C95DF11BAFF4}" type="datetimeFigureOut">
              <a:rPr lang="pt-BR" smtClean="0"/>
              <a:pPr/>
              <a:t>13/12/2013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C9442-4A8B-42C9-9511-63CEBDCC87B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pPr/>
              <a:t>12/13/2013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pPr/>
              <a:t>12/13/2013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8BBB94-68E6-4675-A946-F1C5994EDBD7}" type="datetime1">
              <a:rPr lang="en-US" smtClean="0"/>
              <a:pPr/>
              <a:t>12/13/2013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3B8377-21E3-4835-B75D-4E2847E2750F}" type="datetime1">
              <a:rPr lang="en-US" smtClean="0"/>
              <a:pPr/>
              <a:t>12/13/2013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C4986D-6BE9-4264-908F-02DB36FD8D6C}" type="datetime1">
              <a:rPr lang="en-US" smtClean="0"/>
              <a:pPr/>
              <a:t>12/13/2013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pPr/>
              <a:t>12/13/2013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pPr/>
              <a:t>12/13/2013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986D-6BE9-4264-908F-02DB36FD8D6C}" type="datetime1">
              <a:rPr lang="en-US" smtClean="0"/>
              <a:pPr/>
              <a:t>12/13/2013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7" name="Picture 6" descr="marca eaitche.png"/>
          <p:cNvPicPr>
            <a:picLocks noChangeAspect="1"/>
          </p:cNvPicPr>
          <p:nvPr userDrawn="1"/>
        </p:nvPicPr>
        <p:blipFill>
          <a:blip r:embed="rId2" cstate="print">
            <a:alphaModFix amt="9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2434">
            <a:off x="-27323" y="1762223"/>
            <a:ext cx="3030259" cy="51476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CAEA93-55E7-4DA9-90C2-089A26EEFEC4}" type="datetime1">
              <a:rPr lang="en-US" smtClean="0"/>
              <a:pPr/>
              <a:t>12/13/2013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9B540C-44DA-4F69-89C9-7C84606640D3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pPr/>
              <a:t>12/13/2013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pPr/>
              <a:t>12/13/2013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986D-6BE9-4264-908F-02DB36FD8D6C}" type="datetime1">
              <a:rPr lang="en-US" smtClean="0"/>
              <a:pPr/>
              <a:t>12/13/2013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986D-6BE9-4264-908F-02DB36FD8D6C}" type="datetime1">
              <a:rPr lang="en-US" smtClean="0"/>
              <a:pPr/>
              <a:t>12/13/2013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986D-6BE9-4264-908F-02DB36FD8D6C}" type="datetime1">
              <a:rPr lang="en-US" smtClean="0"/>
              <a:pPr/>
              <a:t>12/13/2013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pPr/>
              <a:t>12/13/2013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0C4986D-6BE9-4264-908F-02DB36FD8D6C}" type="datetime1">
              <a:rPr lang="en-US" smtClean="0"/>
              <a:pPr/>
              <a:t>12/13/2013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A9B540C-44DA-4F69-89C9-7C84606640D3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7" name="Picture 6" descr="light_Grey_3000x3000.jpg"/>
          <p:cNvPicPr>
            <a:picLocks noChangeAspect="1"/>
          </p:cNvPicPr>
          <p:nvPr userDrawn="1"/>
        </p:nvPicPr>
        <p:blipFill>
          <a:blip r:embed="rId18" cstate="print">
            <a:alphaModFix amt="47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8136904" cy="3240360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4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ENCONTRO NACIONAL DE </a:t>
            </a:r>
            <a:r>
              <a:rPr lang="pt-BR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REVITALIZAÇÃO </a:t>
            </a:r>
            <a:r>
              <a:rPr lang="pt-BR" sz="4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 PASTORAL JUVENIL</a:t>
            </a:r>
            <a:endParaRPr lang="pt-BR" sz="48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" y="6106616"/>
            <a:ext cx="9144000" cy="1066800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solidFill>
                  <a:schemeClr val="tx1"/>
                </a:solidFill>
              </a:rPr>
              <a:t>LEVANTAMENTO DE DADOS - 8 LINHAS DE AÇÃO</a:t>
            </a:r>
            <a:endParaRPr lang="pt-B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pt-B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QUATRO COORDENADAS</a:t>
            </a:r>
            <a:endParaRPr lang="pt-B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2060848"/>
            <a:ext cx="8568952" cy="3976415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pt-BR" sz="11000" dirty="0" smtClean="0">
                <a:solidFill>
                  <a:srgbClr val="000000"/>
                </a:solidFill>
              </a:rPr>
              <a:t>1- Avanços</a:t>
            </a:r>
          </a:p>
          <a:p>
            <a:pPr>
              <a:buNone/>
            </a:pPr>
            <a:r>
              <a:rPr lang="pt-BR" sz="11000" dirty="0" smtClean="0">
                <a:solidFill>
                  <a:srgbClr val="000000"/>
                </a:solidFill>
              </a:rPr>
              <a:t>2-Desafios </a:t>
            </a:r>
          </a:p>
          <a:p>
            <a:pPr>
              <a:buNone/>
            </a:pPr>
            <a:r>
              <a:rPr lang="pt-BR" sz="11000" dirty="0" smtClean="0">
                <a:solidFill>
                  <a:srgbClr val="000000"/>
                </a:solidFill>
              </a:rPr>
              <a:t>3-Princípios orientadores</a:t>
            </a:r>
          </a:p>
          <a:p>
            <a:pPr>
              <a:buNone/>
            </a:pPr>
            <a:r>
              <a:rPr lang="pt-BR" sz="11000" dirty="0" smtClean="0">
                <a:solidFill>
                  <a:srgbClr val="000000"/>
                </a:solidFill>
              </a:rPr>
              <a:t>4-Pistas </a:t>
            </a:r>
            <a:r>
              <a:rPr lang="pt-BR" sz="11000" dirty="0">
                <a:solidFill>
                  <a:srgbClr val="000000"/>
                </a:solidFill>
              </a:rPr>
              <a:t>de </a:t>
            </a:r>
            <a:r>
              <a:rPr lang="pt-BR" sz="11000" dirty="0" smtClean="0">
                <a:solidFill>
                  <a:srgbClr val="000000"/>
                </a:solidFill>
              </a:rPr>
              <a:t>ação</a:t>
            </a:r>
            <a:endParaRPr lang="pt-BR" sz="12800" dirty="0">
              <a:solidFill>
                <a:srgbClr val="000000"/>
              </a:solidFill>
            </a:endParaRPr>
          </a:p>
          <a:p>
            <a:pPr algn="ctr">
              <a:buNone/>
            </a:pPr>
            <a:r>
              <a:rPr lang="pt-BR" sz="9000" dirty="0" smtClean="0">
                <a:solidFill>
                  <a:srgbClr val="000000"/>
                </a:solidFill>
              </a:rPr>
              <a:t>Em cada uma das 8 linhas de ação</a:t>
            </a:r>
            <a:endParaRPr lang="pt-BR" sz="9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435280" cy="5649491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pt-BR" sz="40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>
              <a:buNone/>
            </a:pPr>
            <a:r>
              <a:rPr lang="pt-BR" sz="5100" b="1" dirty="0" smtClean="0">
                <a:solidFill>
                  <a:schemeClr val="bg2">
                    <a:lumMod val="10000"/>
                  </a:schemeClr>
                </a:solidFill>
              </a:rPr>
              <a:t>  </a:t>
            </a:r>
            <a:r>
              <a:rPr lang="pt-BR" sz="51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INSTRUMENTO DE TRABALHO</a:t>
            </a:r>
          </a:p>
          <a:p>
            <a:pPr algn="ctr">
              <a:buNone/>
            </a:pPr>
            <a:endParaRPr lang="pt-BR" sz="40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742950" indent="-742950" algn="ctr">
              <a:lnSpc>
                <a:spcPct val="170000"/>
              </a:lnSpc>
              <a:buNone/>
            </a:pPr>
            <a:r>
              <a:rPr lang="pt-BR" sz="4000" dirty="0" smtClean="0">
                <a:solidFill>
                  <a:schemeClr val="bg2">
                    <a:lumMod val="10000"/>
                  </a:schemeClr>
                </a:solidFill>
              </a:rPr>
              <a:t>       A </a:t>
            </a:r>
            <a:r>
              <a:rPr lang="pt-BR" sz="4000" dirty="0">
                <a:solidFill>
                  <a:schemeClr val="bg2">
                    <a:lumMod val="10000"/>
                  </a:schemeClr>
                </a:solidFill>
              </a:rPr>
              <a:t>proposta </a:t>
            </a:r>
            <a:r>
              <a:rPr lang="pt-BR" sz="4000" dirty="0" smtClean="0">
                <a:solidFill>
                  <a:schemeClr val="bg2">
                    <a:lumMod val="10000"/>
                  </a:schemeClr>
                </a:solidFill>
              </a:rPr>
              <a:t>destes apontamentos é </a:t>
            </a:r>
            <a:r>
              <a:rPr lang="pt-BR" sz="5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FOMENTAR</a:t>
            </a:r>
            <a:r>
              <a:rPr lang="pt-BR" sz="51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t-BR" sz="4000" dirty="0" smtClean="0">
                <a:solidFill>
                  <a:schemeClr val="bg2">
                    <a:lumMod val="10000"/>
                  </a:schemeClr>
                </a:solidFill>
              </a:rPr>
              <a:t>a</a:t>
            </a:r>
            <a:r>
              <a:rPr lang="pt-BR" sz="40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t-BR" sz="51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REFLEXÃO</a:t>
            </a:r>
            <a:r>
              <a:rPr lang="pt-BR" sz="40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t-BR" sz="4000" dirty="0">
                <a:solidFill>
                  <a:schemeClr val="bg2">
                    <a:lumMod val="10000"/>
                  </a:schemeClr>
                </a:solidFill>
              </a:rPr>
              <a:t>e a </a:t>
            </a:r>
            <a:r>
              <a:rPr lang="pt-BR" sz="51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DISCUSSÃO</a:t>
            </a:r>
            <a:r>
              <a:rPr lang="pt-BR" sz="40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t-BR" sz="4000" dirty="0" smtClean="0">
                <a:solidFill>
                  <a:schemeClr val="bg2">
                    <a:lumMod val="10000"/>
                  </a:schemeClr>
                </a:solidFill>
              </a:rPr>
              <a:t>acerca </a:t>
            </a:r>
            <a:r>
              <a:rPr lang="pt-BR" sz="4000" dirty="0">
                <a:solidFill>
                  <a:schemeClr val="bg2">
                    <a:lumMod val="10000"/>
                  </a:schemeClr>
                </a:solidFill>
              </a:rPr>
              <a:t>da </a:t>
            </a:r>
            <a:r>
              <a:rPr lang="pt-BR" sz="5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EVANGELIZAÇÃO</a:t>
            </a:r>
            <a:r>
              <a:rPr lang="pt-BR" sz="40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t-BR" sz="4000" dirty="0" smtClean="0">
                <a:solidFill>
                  <a:schemeClr val="bg2">
                    <a:lumMod val="10000"/>
                  </a:schemeClr>
                </a:solidFill>
              </a:rPr>
              <a:t>dos</a:t>
            </a:r>
            <a:r>
              <a:rPr lang="pt-BR" sz="40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t-BR" sz="4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JOVENS</a:t>
            </a:r>
            <a:r>
              <a:rPr lang="pt-BR" sz="40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t-BR" sz="4000" dirty="0">
                <a:solidFill>
                  <a:schemeClr val="bg2">
                    <a:lumMod val="10000"/>
                  </a:schemeClr>
                </a:solidFill>
              </a:rPr>
              <a:t>no Brasil, buscando elementos inspiradores de nossas ações nos diversos âmbitos. </a:t>
            </a:r>
          </a:p>
          <a:p>
            <a:pPr>
              <a:buNone/>
            </a:pPr>
            <a:endParaRPr lang="pt-BR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632" y="357166"/>
            <a:ext cx="6768752" cy="1199626"/>
          </a:xfr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1ª LINHA DE AÇÃO: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pt-BR" sz="4400" b="1" dirty="0" smtClean="0">
              <a:solidFill>
                <a:srgbClr val="000000"/>
              </a:solidFill>
            </a:endParaRPr>
          </a:p>
          <a:p>
            <a:pPr algn="ctr">
              <a:buNone/>
            </a:pPr>
            <a:r>
              <a:rPr lang="pt-BR" sz="4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FORMAÇÃO INTEGRAL DO(A) DISCÍPULO(A</a:t>
            </a:r>
            <a:r>
              <a:rPr lang="pt-BR" sz="4400" b="1" dirty="0" smtClean="0">
                <a:solidFill>
                  <a:srgbClr val="000000"/>
                </a:solidFill>
              </a:rPr>
              <a:t>)</a:t>
            </a:r>
            <a:endParaRPr lang="pt-BR" sz="4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1680" y="404664"/>
            <a:ext cx="5616624" cy="1143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AVANÇOS</a:t>
            </a:r>
            <a:endParaRPr lang="pt-B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43050"/>
            <a:ext cx="9144000" cy="5214950"/>
          </a:xfrm>
        </p:spPr>
        <p:txBody>
          <a:bodyPr>
            <a:normAutofit fontScale="47500" lnSpcReduction="20000"/>
          </a:bodyPr>
          <a:lstStyle/>
          <a:p>
            <a:pPr marL="0" lvl="0" indent="0" algn="ctr">
              <a:buClrTx/>
              <a:buNone/>
            </a:pPr>
            <a:r>
              <a:rPr lang="pt-BR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FORMAÇÃO</a:t>
            </a:r>
            <a:r>
              <a:rPr lang="pt-B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</a:t>
            </a:r>
          </a:p>
          <a:p>
            <a:pPr algn="just">
              <a:buClrTx/>
              <a:buFont typeface="Arial"/>
              <a:buChar char="•"/>
            </a:pPr>
            <a:r>
              <a:rPr lang="pt-BR" sz="5900" dirty="0" smtClean="0">
                <a:solidFill>
                  <a:srgbClr val="000000"/>
                </a:solidFill>
              </a:rPr>
              <a:t>de</a:t>
            </a:r>
            <a:r>
              <a:rPr lang="pt-BR" sz="5900" b="1" dirty="0" smtClean="0">
                <a:solidFill>
                  <a:srgbClr val="000000"/>
                </a:solidFill>
              </a:rPr>
              <a:t> </a:t>
            </a:r>
            <a:r>
              <a:rPr lang="pt-BR" sz="59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jovens multiplicadores</a:t>
            </a:r>
            <a:r>
              <a:rPr lang="pt-BR" sz="59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5900" dirty="0">
                <a:solidFill>
                  <a:srgbClr val="000000"/>
                </a:solidFill>
              </a:rPr>
              <a:t>em âmbito regional, diocesano e paroquial;</a:t>
            </a:r>
          </a:p>
          <a:p>
            <a:pPr lvl="0" algn="just">
              <a:buClrTx/>
              <a:buFont typeface="Arial"/>
              <a:buChar char="•"/>
            </a:pPr>
            <a:r>
              <a:rPr lang="pt-BR" sz="5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continuada</a:t>
            </a:r>
            <a:r>
              <a:rPr lang="pt-BR" sz="59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59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pt-BR" sz="59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acompanhamento</a:t>
            </a:r>
            <a:r>
              <a:rPr lang="pt-BR" sz="59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5900" dirty="0">
                <a:solidFill>
                  <a:srgbClr val="000000"/>
                </a:solidFill>
              </a:rPr>
              <a:t>de grupos de jovens e outras expressões juvenis</a:t>
            </a:r>
            <a:r>
              <a:rPr lang="pt-BR" sz="5900" dirty="0" smtClean="0">
                <a:solidFill>
                  <a:srgbClr val="000000"/>
                </a:solidFill>
              </a:rPr>
              <a:t>;</a:t>
            </a:r>
          </a:p>
          <a:p>
            <a:pPr algn="just">
              <a:buClrTx/>
              <a:buFont typeface="Arial" pitchFamily="34" charset="0"/>
              <a:buChar char="•"/>
            </a:pPr>
            <a:r>
              <a:rPr lang="pt-BR" sz="5900" dirty="0" smtClean="0">
                <a:solidFill>
                  <a:srgbClr val="000000"/>
                </a:solidFill>
              </a:rPr>
              <a:t>Aumento de </a:t>
            </a:r>
            <a:r>
              <a:rPr lang="pt-BR" sz="5900" b="1" dirty="0" smtClean="0">
                <a:solidFill>
                  <a:srgbClr val="000000"/>
                </a:solidFill>
              </a:rPr>
              <a:t>leitura da </a:t>
            </a:r>
            <a:r>
              <a:rPr lang="pt-BR" sz="59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Palavra</a:t>
            </a:r>
            <a:r>
              <a:rPr lang="pt-BR" sz="5900" b="1" dirty="0" smtClean="0">
                <a:solidFill>
                  <a:srgbClr val="000000"/>
                </a:solidFill>
              </a:rPr>
              <a:t> de Deus </a:t>
            </a:r>
            <a:r>
              <a:rPr lang="pt-BR" sz="5900" dirty="0" smtClean="0">
                <a:solidFill>
                  <a:srgbClr val="000000"/>
                </a:solidFill>
              </a:rPr>
              <a:t>e dos </a:t>
            </a:r>
            <a:r>
              <a:rPr lang="pt-BR" sz="5900" b="1" dirty="0" smtClean="0">
                <a:solidFill>
                  <a:srgbClr val="000000"/>
                </a:solidFill>
              </a:rPr>
              <a:t>Documentos</a:t>
            </a:r>
            <a:r>
              <a:rPr lang="pt-BR" sz="5900" dirty="0" smtClean="0">
                <a:solidFill>
                  <a:srgbClr val="000000"/>
                </a:solidFill>
              </a:rPr>
              <a:t>  da </a:t>
            </a:r>
            <a:r>
              <a:rPr lang="pt-BR" sz="5900" b="1" dirty="0" smtClean="0">
                <a:solidFill>
                  <a:srgbClr val="000000"/>
                </a:solidFill>
              </a:rPr>
              <a:t>Igreja</a:t>
            </a:r>
            <a:r>
              <a:rPr lang="pt-BR" sz="5900" dirty="0" smtClean="0">
                <a:solidFill>
                  <a:srgbClr val="000000"/>
                </a:solidFill>
              </a:rPr>
              <a:t> (Aparecida, 85 da CNBB, DGAE, </a:t>
            </a:r>
            <a:r>
              <a:rPr lang="pt-BR" sz="5900" dirty="0" err="1" smtClean="0">
                <a:solidFill>
                  <a:srgbClr val="000000"/>
                </a:solidFill>
              </a:rPr>
              <a:t>etc</a:t>
            </a:r>
            <a:r>
              <a:rPr lang="pt-BR" sz="5900" dirty="0" smtClean="0">
                <a:solidFill>
                  <a:srgbClr val="000000"/>
                </a:solidFill>
              </a:rPr>
              <a:t>); </a:t>
            </a:r>
          </a:p>
          <a:p>
            <a:pPr lvl="0" algn="just">
              <a:buClrTx/>
              <a:buFont typeface="Arial"/>
              <a:buChar char="•"/>
            </a:pPr>
            <a:r>
              <a:rPr lang="pt-BR" sz="5900" dirty="0" smtClean="0">
                <a:solidFill>
                  <a:srgbClr val="000000"/>
                </a:solidFill>
              </a:rPr>
              <a:t>Busca de </a:t>
            </a:r>
            <a:r>
              <a:rPr lang="pt-BR" sz="5900" b="1" dirty="0" smtClean="0">
                <a:solidFill>
                  <a:srgbClr val="000000"/>
                </a:solidFill>
              </a:rPr>
              <a:t>caminhos metodológicos </a:t>
            </a:r>
            <a:r>
              <a:rPr lang="pt-BR" sz="5900" dirty="0" smtClean="0">
                <a:solidFill>
                  <a:srgbClr val="000000"/>
                </a:solidFill>
              </a:rPr>
              <a:t>para as ações e projetos de evangelização, confrontando a realidade juvenil e princípios da fé (</a:t>
            </a:r>
            <a:r>
              <a:rPr lang="pt-BR" sz="5900" dirty="0" err="1" smtClean="0">
                <a:solidFill>
                  <a:srgbClr val="000000"/>
                </a:solidFill>
              </a:rPr>
              <a:t>Doc</a:t>
            </a:r>
            <a:r>
              <a:rPr lang="pt-BR" sz="5900" dirty="0" smtClean="0">
                <a:solidFill>
                  <a:srgbClr val="000000"/>
                </a:solidFill>
              </a:rPr>
              <a:t>. 85, nº 93).</a:t>
            </a:r>
          </a:p>
          <a:p>
            <a:pPr lvl="0">
              <a:buClrTx/>
              <a:buFont typeface="Arial"/>
              <a:buChar char="•"/>
            </a:pPr>
            <a:endParaRPr lang="pt-BR" sz="2800" dirty="0">
              <a:solidFill>
                <a:srgbClr val="000000"/>
              </a:solidFill>
            </a:endParaRPr>
          </a:p>
          <a:p>
            <a:pPr>
              <a:buClrTx/>
              <a:buFont typeface="Arial"/>
              <a:buChar char="•"/>
            </a:pPr>
            <a:endParaRPr lang="pt-BR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85852" y="0"/>
            <a:ext cx="6120680" cy="106763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DESAFIOS</a:t>
            </a:r>
            <a:endParaRPr lang="pt-B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000660"/>
          </a:xfrm>
        </p:spPr>
        <p:txBody>
          <a:bodyPr>
            <a:normAutofit fontScale="25000" lnSpcReduction="20000"/>
          </a:bodyPr>
          <a:lstStyle/>
          <a:p>
            <a:pPr algn="ctr">
              <a:buClrTx/>
              <a:buNone/>
            </a:pPr>
            <a:r>
              <a:rPr lang="pt-BR" sz="1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FORMAÇÃO DE ASSESSORES </a:t>
            </a:r>
            <a:r>
              <a:rPr lang="pt-BR" sz="11200" dirty="0" smtClean="0">
                <a:solidFill>
                  <a:srgbClr val="000000"/>
                </a:solidFill>
              </a:rPr>
              <a:t>para:</a:t>
            </a:r>
          </a:p>
          <a:p>
            <a:pPr lvl="0">
              <a:buClrTx/>
              <a:buFont typeface="Arial"/>
              <a:buChar char="•"/>
            </a:pPr>
            <a:r>
              <a:rPr lang="pt-BR" sz="9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EVANGELIZAR;</a:t>
            </a:r>
          </a:p>
          <a:p>
            <a:pPr lvl="0">
              <a:buClrTx/>
              <a:buFont typeface="Arial"/>
              <a:buChar char="•"/>
            </a:pPr>
            <a:r>
              <a:rPr lang="pt-BR" sz="9600" dirty="0" smtClean="0">
                <a:solidFill>
                  <a:srgbClr val="000000"/>
                </a:solidFill>
              </a:rPr>
              <a:t>Compreensão da complexa </a:t>
            </a:r>
            <a:r>
              <a:rPr lang="pt-BR" sz="9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REALIDADE JUVENIL</a:t>
            </a:r>
            <a:r>
              <a:rPr lang="pt-BR" sz="9600" b="1" dirty="0" smtClean="0">
                <a:solidFill>
                  <a:srgbClr val="000000"/>
                </a:solidFill>
              </a:rPr>
              <a:t>; </a:t>
            </a:r>
          </a:p>
          <a:p>
            <a:pPr lvl="0">
              <a:buClrTx/>
              <a:buFont typeface="Arial"/>
              <a:buChar char="•"/>
            </a:pPr>
            <a:r>
              <a:rPr lang="pt-BR" sz="9600" dirty="0" smtClean="0">
                <a:solidFill>
                  <a:srgbClr val="000000"/>
                </a:solidFill>
              </a:rPr>
              <a:t>Percorrer </a:t>
            </a:r>
            <a:r>
              <a:rPr lang="pt-BR" sz="9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PROCESSO</a:t>
            </a:r>
            <a:r>
              <a:rPr lang="pt-BR" sz="9600" dirty="0" smtClean="0">
                <a:solidFill>
                  <a:srgbClr val="000000"/>
                </a:solidFill>
              </a:rPr>
              <a:t> pedagógico;</a:t>
            </a:r>
          </a:p>
          <a:p>
            <a:pPr lvl="0">
              <a:buClrTx/>
              <a:buFont typeface="Arial"/>
              <a:buChar char="•"/>
            </a:pPr>
            <a:r>
              <a:rPr lang="pt-BR" sz="9600" dirty="0" smtClean="0">
                <a:solidFill>
                  <a:srgbClr val="000000"/>
                </a:solidFill>
              </a:rPr>
              <a:t>Considerar  a </a:t>
            </a:r>
            <a:r>
              <a:rPr lang="pt-BR" sz="9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UNIDADE NA DIVERSIDADE  </a:t>
            </a:r>
            <a:r>
              <a:rPr lang="pt-BR" sz="9600" dirty="0" smtClean="0">
                <a:solidFill>
                  <a:srgbClr val="000000"/>
                </a:solidFill>
              </a:rPr>
              <a:t>juvenil</a:t>
            </a:r>
            <a:endParaRPr lang="pt-BR" sz="9600" i="1" dirty="0">
              <a:solidFill>
                <a:srgbClr val="000000"/>
              </a:solidFill>
            </a:endParaRPr>
          </a:p>
          <a:p>
            <a:pPr lvl="0">
              <a:buClrTx/>
              <a:buFont typeface="Arial"/>
              <a:buChar char="•"/>
            </a:pPr>
            <a:r>
              <a:rPr lang="pt-BR" sz="9600" dirty="0">
                <a:solidFill>
                  <a:srgbClr val="000000"/>
                </a:solidFill>
              </a:rPr>
              <a:t>Processo de </a:t>
            </a:r>
            <a:r>
              <a:rPr lang="pt-BR" sz="9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FORMAÇÃO INTEGRAL  </a:t>
            </a:r>
            <a:r>
              <a:rPr lang="pt-BR" sz="9600" dirty="0" smtClean="0">
                <a:solidFill>
                  <a:srgbClr val="000000"/>
                </a:solidFill>
              </a:rPr>
              <a:t>e processo de              </a:t>
            </a:r>
            <a:r>
              <a:rPr lang="pt-BR" sz="9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AMADURECIMENTO NA FÉ</a:t>
            </a:r>
            <a:r>
              <a:rPr lang="pt-BR" sz="9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pt-BR" sz="9600" dirty="0" smtClean="0">
                <a:solidFill>
                  <a:srgbClr val="000000"/>
                </a:solidFill>
              </a:rPr>
              <a:t>Ampliar a reflexão acerca de uma</a:t>
            </a:r>
            <a:r>
              <a:rPr lang="pt-BR" sz="9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PEDAGOGIA E METODOLOGIA</a:t>
            </a:r>
            <a:r>
              <a:rPr lang="pt-BR" sz="9600" dirty="0" smtClean="0">
                <a:solidFill>
                  <a:srgbClr val="000000"/>
                </a:solidFill>
              </a:rPr>
              <a:t> que fundamentem a ação evangelizadora como Igreja, considerando o </a:t>
            </a:r>
            <a:r>
              <a:rPr lang="pt-BR" sz="9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JOVEM</a:t>
            </a:r>
            <a:r>
              <a:rPr lang="pt-BR" sz="9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9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PROTAGONISTA </a:t>
            </a:r>
            <a:r>
              <a:rPr lang="pt-BR" sz="9600" dirty="0" smtClean="0">
                <a:solidFill>
                  <a:srgbClr val="000000"/>
                </a:solidFill>
              </a:rPr>
              <a:t>de seu </a:t>
            </a:r>
            <a:r>
              <a:rPr lang="pt-BR" sz="9600" dirty="0" smtClean="0">
                <a:solidFill>
                  <a:srgbClr val="000000"/>
                </a:solidFill>
              </a:rPr>
              <a:t>processo;                         </a:t>
            </a:r>
            <a:r>
              <a:rPr lang="pt-BR" sz="9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INTERAÇÃO </a:t>
            </a:r>
            <a:r>
              <a:rPr lang="pt-BR" sz="9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  FÉ E  </a:t>
            </a:r>
            <a:r>
              <a:rPr lang="pt-BR" sz="9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VIDA</a:t>
            </a:r>
            <a:endParaRPr lang="pt-BR" sz="9600" dirty="0" smtClean="0">
              <a:solidFill>
                <a:srgbClr val="000000"/>
              </a:solidFill>
            </a:endParaRPr>
          </a:p>
          <a:p>
            <a:pPr>
              <a:buClrTx/>
              <a:buFont typeface="Arial"/>
              <a:buChar char="•"/>
            </a:pPr>
            <a:endParaRPr lang="pt-BR" sz="9600" dirty="0" smtClean="0">
              <a:solidFill>
                <a:srgbClr val="000000"/>
              </a:solidFill>
            </a:endParaRPr>
          </a:p>
          <a:p>
            <a:pPr lvl="0">
              <a:buClrTx/>
              <a:buFont typeface="Arial"/>
              <a:buChar char="•"/>
            </a:pPr>
            <a:endParaRPr lang="pt-BR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Tx/>
              <a:buFont typeface="Arial"/>
              <a:buChar char="•"/>
            </a:pPr>
            <a:endParaRPr lang="pt-BR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  <a:solidFill>
            <a:schemeClr val="bg1"/>
          </a:solidFill>
        </p:spPr>
        <p:txBody>
          <a:bodyPr/>
          <a:lstStyle/>
          <a:p>
            <a:r>
              <a:rPr lang="pt-BR" sz="2800" dirty="0" smtClean="0">
                <a:solidFill>
                  <a:schemeClr val="tx1"/>
                </a:solidFill>
                <a:latin typeface="Arial Black" pitchFamily="34" charset="0"/>
              </a:rPr>
              <a:t>PRINCÍPIOS ORIENTADORES</a:t>
            </a:r>
            <a:endParaRPr lang="pt-BR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39775" y="1700808"/>
            <a:ext cx="7662864" cy="4336455"/>
          </a:xfrm>
        </p:spPr>
        <p:txBody>
          <a:bodyPr>
            <a:noAutofit/>
          </a:bodyPr>
          <a:lstStyle/>
          <a:p>
            <a:pPr marL="0" indent="0">
              <a:buFont typeface="Wingdings" pitchFamily="2" charset="2"/>
              <a:buChar char="Ø"/>
            </a:pPr>
            <a:endParaRPr lang="pt-BR" sz="2800" dirty="0" smtClean="0">
              <a:solidFill>
                <a:srgbClr val="000000"/>
              </a:solidFill>
            </a:endParaRPr>
          </a:p>
          <a:p>
            <a:pPr marL="0" indent="0">
              <a:buFont typeface="Wingdings" pitchFamily="2" charset="2"/>
              <a:buChar char="Ø"/>
            </a:pPr>
            <a:endParaRPr lang="pt-BR" sz="2800" dirty="0" smtClean="0">
              <a:solidFill>
                <a:srgbClr val="000000"/>
              </a:solidFill>
            </a:endParaRPr>
          </a:p>
          <a:p>
            <a:pPr marL="0" indent="0" algn="just">
              <a:buFont typeface="Wingdings" pitchFamily="2" charset="2"/>
              <a:buChar char="Ø"/>
            </a:pPr>
            <a:r>
              <a:rPr lang="pt-BR" sz="2800" dirty="0" smtClean="0">
                <a:solidFill>
                  <a:srgbClr val="000000"/>
                </a:solidFill>
              </a:rPr>
              <a:t>Evangelização juvenil que  </a:t>
            </a:r>
            <a:r>
              <a:rPr lang="pt-BR" sz="2800" b="1" dirty="0" smtClean="0">
                <a:solidFill>
                  <a:srgbClr val="C00000"/>
                </a:solidFill>
              </a:rPr>
              <a:t>ENVOLVA </a:t>
            </a:r>
            <a:r>
              <a:rPr lang="pt-BR" sz="2800" b="1" dirty="0" smtClean="0">
                <a:solidFill>
                  <a:srgbClr val="C00000"/>
                </a:solidFill>
              </a:rPr>
              <a:t>TODOS OS JOVENS E O JOVEM TODO</a:t>
            </a:r>
            <a:r>
              <a:rPr lang="pt-BR" sz="2800" b="1" dirty="0" smtClean="0">
                <a:solidFill>
                  <a:srgbClr val="000000"/>
                </a:solidFill>
              </a:rPr>
              <a:t>, </a:t>
            </a:r>
            <a:r>
              <a:rPr lang="pt-BR" sz="2800" dirty="0" smtClean="0">
                <a:solidFill>
                  <a:srgbClr val="000000"/>
                </a:solidFill>
              </a:rPr>
              <a:t>nas suas dimensões: psicoafetiva</a:t>
            </a:r>
            <a:r>
              <a:rPr lang="pt-BR" sz="2800" dirty="0">
                <a:solidFill>
                  <a:srgbClr val="000000"/>
                </a:solidFill>
              </a:rPr>
              <a:t>, psicossocial, mística, sociopolítico-ecológica e capacitação. </a:t>
            </a:r>
            <a:endParaRPr lang="pt-BR" sz="2800" dirty="0" smtClean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pt-BR" sz="2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pt-BR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412776"/>
            <a:ext cx="8501122" cy="6408712"/>
          </a:xfrm>
          <a:ln>
            <a:solidFill>
              <a:srgbClr val="002060"/>
            </a:solidFill>
          </a:ln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pt-BR" sz="2800" dirty="0" smtClean="0">
                <a:solidFill>
                  <a:schemeClr val="tx1"/>
                </a:solidFill>
              </a:rPr>
              <a:t>A </a:t>
            </a:r>
            <a:r>
              <a:rPr lang="pt-B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FORMAÇÃO </a:t>
            </a:r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INTEGRAL E </a:t>
            </a:r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GRADUALIDADE </a:t>
            </a:r>
            <a:r>
              <a:rPr lang="pt-BR" sz="2800" dirty="0" smtClean="0">
                <a:solidFill>
                  <a:srgbClr val="000000"/>
                </a:solidFill>
              </a:rPr>
              <a:t>devem estar juntas no processo formativo, daí: nucleação, iniciação e atuação na Igreja e na sociedade. </a:t>
            </a:r>
          </a:p>
          <a:p>
            <a:pPr marL="0" indent="0" algn="just">
              <a:buNone/>
            </a:pPr>
            <a:r>
              <a:rPr lang="pt-BR" sz="2000" dirty="0" smtClean="0">
                <a:solidFill>
                  <a:srgbClr val="000000"/>
                </a:solidFill>
              </a:rPr>
              <a:t>Respeitar:</a:t>
            </a:r>
          </a:p>
          <a:p>
            <a:pPr marL="514350" indent="-514350" algn="just"/>
            <a:r>
              <a:rPr lang="pt-BR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jovens que estão numa caminhada eclesial </a:t>
            </a:r>
            <a:r>
              <a:rPr lang="pt-BR" sz="2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há muito tempo </a:t>
            </a:r>
            <a:r>
              <a:rPr lang="pt-BR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 há jovens que estão </a:t>
            </a:r>
            <a:r>
              <a:rPr lang="pt-BR" sz="2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iniciando</a:t>
            </a:r>
            <a:r>
              <a:rPr lang="pt-BR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nesta participação comunitária</a:t>
            </a:r>
            <a:r>
              <a:rPr lang="pt-BR" sz="2600" dirty="0" smtClean="0">
                <a:solidFill>
                  <a:schemeClr val="tx1"/>
                </a:solidFill>
              </a:rPr>
              <a:t>.</a:t>
            </a:r>
            <a:r>
              <a:rPr lang="pt-BR" sz="2600" dirty="0" smtClean="0">
                <a:solidFill>
                  <a:srgbClr val="C00000"/>
                </a:solidFill>
              </a:rPr>
              <a:t> </a:t>
            </a:r>
          </a:p>
          <a:p>
            <a:pPr marL="0" indent="0" algn="just"/>
            <a:r>
              <a:rPr lang="pt-BR" sz="2600" i="1" dirty="0" smtClean="0">
                <a:solidFill>
                  <a:srgbClr val="000000"/>
                </a:solidFill>
              </a:rPr>
              <a:t>   jovens que ainda são </a:t>
            </a:r>
            <a:r>
              <a:rPr lang="pt-BR" sz="2600" b="1" i="1" dirty="0" smtClean="0">
                <a:solidFill>
                  <a:srgbClr val="000000"/>
                </a:solidFill>
              </a:rPr>
              <a:t>adolescentes </a:t>
            </a:r>
            <a:r>
              <a:rPr lang="pt-BR" sz="2600" i="1" dirty="0" smtClean="0">
                <a:solidFill>
                  <a:srgbClr val="000000"/>
                </a:solidFill>
              </a:rPr>
              <a:t>e outros que há                   </a:t>
            </a:r>
            <a:r>
              <a:rPr lang="pt-BR" sz="2600" i="1" dirty="0" smtClean="0">
                <a:solidFill>
                  <a:srgbClr val="000000"/>
                </a:solidFill>
              </a:rPr>
              <a:t>     estão </a:t>
            </a:r>
            <a:r>
              <a:rPr lang="pt-BR" sz="2600" b="1" i="1" dirty="0" smtClean="0">
                <a:solidFill>
                  <a:srgbClr val="000000"/>
                </a:solidFill>
              </a:rPr>
              <a:t>no limiar da etapa adulta </a:t>
            </a:r>
            <a:r>
              <a:rPr lang="pt-BR" sz="2600" i="1" dirty="0" smtClean="0">
                <a:solidFill>
                  <a:srgbClr val="000000"/>
                </a:solidFill>
              </a:rPr>
              <a:t>de sua vida</a:t>
            </a:r>
            <a:r>
              <a:rPr lang="pt-BR" sz="2600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endParaRPr lang="pt-BR" sz="26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pt-BR" sz="2600" dirty="0">
              <a:solidFill>
                <a:srgbClr val="000000"/>
              </a:solidFill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  <a:solidFill>
            <a:schemeClr val="bg1"/>
          </a:solidFill>
        </p:spPr>
        <p:txBody>
          <a:bodyPr/>
          <a:lstStyle/>
          <a:p>
            <a:r>
              <a:rPr lang="pt-BR" sz="2800" dirty="0" smtClean="0">
                <a:solidFill>
                  <a:schemeClr val="tx1"/>
                </a:solidFill>
                <a:latin typeface="Arial Black" pitchFamily="34" charset="0"/>
              </a:rPr>
              <a:t>PRINCÍPIOS ORIENTADORES</a:t>
            </a:r>
            <a:endParaRPr lang="pt-BR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pt-B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PISTAS DE AÇÃO</a:t>
            </a:r>
            <a:endParaRPr lang="pt-B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3000372"/>
            <a:ext cx="8229600" cy="4829196"/>
          </a:xfrm>
        </p:spPr>
        <p:txBody>
          <a:bodyPr anchor="b">
            <a:normAutofit fontScale="92500" lnSpcReduction="10000"/>
          </a:bodyPr>
          <a:lstStyle/>
          <a:p>
            <a:pPr algn="just">
              <a:buClrTx/>
              <a:buFont typeface="Arial" pitchFamily="34" charset="0"/>
              <a:buChar char="•"/>
            </a:pPr>
            <a:r>
              <a:rPr lang="pt-BR" sz="2800" dirty="0" smtClean="0">
                <a:solidFill>
                  <a:srgbClr val="000000"/>
                </a:solidFill>
              </a:rPr>
              <a:t>Partir </a:t>
            </a:r>
            <a:r>
              <a:rPr lang="pt-BR" sz="2800" dirty="0">
                <a:solidFill>
                  <a:srgbClr val="000000"/>
                </a:solidFill>
              </a:rPr>
              <a:t>da </a:t>
            </a:r>
            <a:r>
              <a:rPr lang="pt-BR" sz="3000" b="1" dirty="0" smtClean="0">
                <a:solidFill>
                  <a:srgbClr val="000000"/>
                </a:solidFill>
              </a:rPr>
              <a:t>REALIDADE JUVENIL </a:t>
            </a:r>
            <a:r>
              <a:rPr lang="pt-BR" sz="2800" dirty="0" smtClean="0">
                <a:solidFill>
                  <a:srgbClr val="000000"/>
                </a:solidFill>
              </a:rPr>
              <a:t>em </a:t>
            </a:r>
            <a:r>
              <a:rPr lang="pt-BR" sz="2800" dirty="0">
                <a:solidFill>
                  <a:srgbClr val="000000"/>
                </a:solidFill>
              </a:rPr>
              <a:t>todos os seus aspectos e dimensões;</a:t>
            </a:r>
          </a:p>
          <a:p>
            <a:pPr algn="just">
              <a:buClrTx/>
              <a:buFont typeface="Arial" pitchFamily="34" charset="0"/>
              <a:buChar char="•"/>
            </a:pPr>
            <a:r>
              <a:rPr lang="pt-BR" sz="2800" dirty="0">
                <a:solidFill>
                  <a:srgbClr val="000000"/>
                </a:solidFill>
              </a:rPr>
              <a:t>Investir </a:t>
            </a:r>
            <a:r>
              <a:rPr lang="pt-BR" sz="2800" dirty="0" smtClean="0">
                <a:solidFill>
                  <a:srgbClr val="000000"/>
                </a:solidFill>
              </a:rPr>
              <a:t>na </a:t>
            </a:r>
            <a:r>
              <a:rPr lang="pt-BR" sz="3000" b="1" dirty="0" smtClean="0">
                <a:solidFill>
                  <a:srgbClr val="000000"/>
                </a:solidFill>
              </a:rPr>
              <a:t>FORMAÇÃO</a:t>
            </a:r>
            <a:r>
              <a:rPr lang="pt-BR" sz="3000" dirty="0" smtClean="0">
                <a:solidFill>
                  <a:srgbClr val="000000"/>
                </a:solidFill>
              </a:rPr>
              <a:t> </a:t>
            </a:r>
            <a:r>
              <a:rPr lang="pt-BR" sz="2800" dirty="0" smtClean="0">
                <a:solidFill>
                  <a:srgbClr val="000000"/>
                </a:solidFill>
              </a:rPr>
              <a:t>de </a:t>
            </a:r>
            <a:r>
              <a:rPr lang="pt-BR" sz="2800" dirty="0">
                <a:solidFill>
                  <a:srgbClr val="000000"/>
                </a:solidFill>
              </a:rPr>
              <a:t>assessores e acompanhantes de jovens;</a:t>
            </a:r>
          </a:p>
          <a:p>
            <a:pPr algn="just">
              <a:buClrTx/>
              <a:buFont typeface="Arial" pitchFamily="34" charset="0"/>
              <a:buChar char="•"/>
            </a:pPr>
            <a:r>
              <a:rPr lang="pt-BR" sz="2800" dirty="0" smtClean="0">
                <a:solidFill>
                  <a:srgbClr val="000000"/>
                </a:solidFill>
              </a:rPr>
              <a:t>Renovar </a:t>
            </a:r>
            <a:r>
              <a:rPr lang="pt-BR" sz="2800" dirty="0">
                <a:solidFill>
                  <a:srgbClr val="000000"/>
                </a:solidFill>
              </a:rPr>
              <a:t>da</a:t>
            </a:r>
            <a:r>
              <a:rPr lang="pt-BR" sz="2800" b="1" dirty="0">
                <a:solidFill>
                  <a:srgbClr val="000000"/>
                </a:solidFill>
              </a:rPr>
              <a:t> </a:t>
            </a:r>
            <a:r>
              <a:rPr lang="pt-BR" sz="3000" b="1" dirty="0" smtClean="0">
                <a:solidFill>
                  <a:srgbClr val="000000"/>
                </a:solidFill>
              </a:rPr>
              <a:t>CATEQUESE </a:t>
            </a:r>
            <a:r>
              <a:rPr lang="pt-BR" sz="2800" dirty="0" smtClean="0">
                <a:solidFill>
                  <a:srgbClr val="000000"/>
                </a:solidFill>
              </a:rPr>
              <a:t>Eclesial</a:t>
            </a:r>
            <a:r>
              <a:rPr lang="pt-BR" sz="3000" dirty="0" smtClean="0">
                <a:solidFill>
                  <a:srgbClr val="000000"/>
                </a:solidFill>
              </a:rPr>
              <a:t>.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pt-BR" sz="3200" dirty="0" smtClean="0">
                <a:solidFill>
                  <a:srgbClr val="000000"/>
                </a:solidFill>
              </a:rPr>
              <a:t>Oferecer</a:t>
            </a:r>
            <a:r>
              <a:rPr lang="pt-BR" sz="3200" b="1" dirty="0" smtClean="0">
                <a:solidFill>
                  <a:srgbClr val="000000"/>
                </a:solidFill>
              </a:rPr>
              <a:t> </a:t>
            </a:r>
            <a:r>
              <a:rPr lang="pt-BR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SUBSÍDIOS </a:t>
            </a:r>
            <a:r>
              <a:rPr lang="pt-BR" sz="3200" dirty="0" smtClean="0">
                <a:solidFill>
                  <a:srgbClr val="000000"/>
                </a:solidFill>
              </a:rPr>
              <a:t>que levem em consideração todas as </a:t>
            </a:r>
            <a:r>
              <a:rPr lang="pt-BR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dimensões da formação</a:t>
            </a:r>
            <a:r>
              <a:rPr lang="pt-BR" sz="4000" dirty="0" smtClean="0">
                <a:solidFill>
                  <a:srgbClr val="000000"/>
                </a:solidFill>
              </a:rPr>
              <a:t>;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pt-BR" sz="3200" dirty="0" smtClean="0">
                <a:solidFill>
                  <a:srgbClr val="000000"/>
                </a:solidFill>
              </a:rPr>
              <a:t>Investir na formação e uso das </a:t>
            </a:r>
            <a:r>
              <a:rPr lang="pt-BR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MÍDIAS SOCIAIS.</a:t>
            </a:r>
          </a:p>
          <a:p>
            <a:pPr lvl="0" algn="just">
              <a:buClrTx/>
              <a:buFont typeface="Arial"/>
              <a:buChar char="•"/>
            </a:pPr>
            <a:endParaRPr lang="pt-BR" sz="3000" dirty="0">
              <a:solidFill>
                <a:srgbClr val="000000"/>
              </a:solidFill>
            </a:endParaRPr>
          </a:p>
          <a:p>
            <a:pPr>
              <a:buClrTx/>
              <a:buFont typeface="Arial"/>
              <a:buChar char="•"/>
            </a:pPr>
            <a:endParaRPr lang="pt-BR" sz="3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pt-BR" sz="4400" b="1" dirty="0">
              <a:solidFill>
                <a:srgbClr val="000000"/>
              </a:solidFill>
            </a:endParaRPr>
          </a:p>
          <a:p>
            <a:pPr algn="ctr">
              <a:buNone/>
            </a:pPr>
            <a:r>
              <a:rPr lang="pt-BR" sz="4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ESPIRITUALIDADE</a:t>
            </a:r>
            <a:endParaRPr lang="pt-BR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solidFill>
            <a:schemeClr val="bg1"/>
          </a:solidFill>
        </p:spPr>
        <p:txBody>
          <a:bodyPr/>
          <a:lstStyle/>
          <a:p>
            <a:r>
              <a:rPr lang="pt-B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2ª LINHA DE AÇÃO</a:t>
            </a:r>
            <a:endParaRPr lang="pt-B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pt-BR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AVANÇOS</a:t>
            </a:r>
            <a:endParaRPr lang="pt-BR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2132857"/>
            <a:ext cx="8856983" cy="3960440"/>
          </a:xfrm>
        </p:spPr>
        <p:txBody>
          <a:bodyPr>
            <a:noAutofit/>
          </a:bodyPr>
          <a:lstStyle/>
          <a:p>
            <a:pPr lvl="0">
              <a:buClrTx/>
              <a:buFont typeface="Wingdings" pitchFamily="2" charset="2"/>
              <a:buChar char="Ø"/>
            </a:pPr>
            <a:r>
              <a:rPr lang="pt-BR" sz="2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MAIOR USO DA PALAVRA DE DEUS</a:t>
            </a:r>
            <a:r>
              <a:rPr lang="pt-BR" sz="2600" dirty="0" smtClean="0">
                <a:solidFill>
                  <a:srgbClr val="000000"/>
                </a:solidFill>
              </a:rPr>
              <a:t>: Leitura </a:t>
            </a:r>
            <a:r>
              <a:rPr lang="pt-BR" sz="2600" dirty="0">
                <a:solidFill>
                  <a:srgbClr val="000000"/>
                </a:solidFill>
              </a:rPr>
              <a:t>Orante, Leitura Diária, Encenações, Círculos Bíblicos, </a:t>
            </a:r>
            <a:r>
              <a:rPr lang="pt-BR" sz="2600" dirty="0" smtClean="0">
                <a:solidFill>
                  <a:srgbClr val="000000"/>
                </a:solidFill>
              </a:rPr>
              <a:t>Ofício </a:t>
            </a:r>
            <a:r>
              <a:rPr lang="pt-BR" sz="2600" dirty="0">
                <a:solidFill>
                  <a:srgbClr val="000000"/>
                </a:solidFill>
              </a:rPr>
              <a:t>Divino das Comunidades;</a:t>
            </a:r>
          </a:p>
          <a:p>
            <a:pPr lvl="0">
              <a:buClrTx/>
              <a:buFont typeface="Wingdings" pitchFamily="2" charset="2"/>
              <a:buChar char="Ø"/>
            </a:pPr>
            <a:r>
              <a:rPr lang="pt-BR" sz="2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AÇÕES E PROJETOS DE ESPIRITUALIDADE</a:t>
            </a:r>
            <a:r>
              <a:rPr lang="pt-BR" sz="2600" dirty="0" smtClean="0">
                <a:solidFill>
                  <a:srgbClr val="000000"/>
                </a:solidFill>
              </a:rPr>
              <a:t>: </a:t>
            </a:r>
            <a:r>
              <a:rPr lang="pt-BR" sz="2600" i="1" dirty="0">
                <a:solidFill>
                  <a:srgbClr val="000000"/>
                </a:solidFill>
              </a:rPr>
              <a:t>peregrinação da Cruz, Romarias, Caminhadas, marchas, vigílias, retiros, entre </a:t>
            </a:r>
            <a:r>
              <a:rPr lang="pt-BR" sz="2600" i="1" dirty="0" smtClean="0">
                <a:solidFill>
                  <a:srgbClr val="000000"/>
                </a:solidFill>
              </a:rPr>
              <a:t>outros...;</a:t>
            </a:r>
            <a:endParaRPr lang="pt-BR" sz="2600" i="1" dirty="0">
              <a:solidFill>
                <a:srgbClr val="000000"/>
              </a:solidFill>
            </a:endParaRPr>
          </a:p>
          <a:p>
            <a:pPr lvl="0">
              <a:buClrTx/>
              <a:buFont typeface="Wingdings" pitchFamily="2" charset="2"/>
              <a:buChar char="Ø"/>
            </a:pPr>
            <a:r>
              <a:rPr lang="pt-BR" sz="2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CONHECIMENTO</a:t>
            </a:r>
            <a:r>
              <a:rPr lang="pt-BR" sz="2600" b="1" dirty="0" smtClean="0">
                <a:solidFill>
                  <a:srgbClr val="000000"/>
                </a:solidFill>
              </a:rPr>
              <a:t> </a:t>
            </a:r>
            <a:r>
              <a:rPr lang="pt-BR" sz="2600" dirty="0" smtClean="0">
                <a:solidFill>
                  <a:srgbClr val="000000"/>
                </a:solidFill>
              </a:rPr>
              <a:t>de </a:t>
            </a:r>
            <a:r>
              <a:rPr lang="pt-BR" sz="2600" dirty="0">
                <a:solidFill>
                  <a:srgbClr val="000000"/>
                </a:solidFill>
              </a:rPr>
              <a:t>novas e diferenciadas expressões de espiritualidade no mundo juvenil.</a:t>
            </a:r>
          </a:p>
          <a:p>
            <a:pPr>
              <a:buClrTx/>
              <a:buFont typeface="Arial"/>
              <a:buChar char="•"/>
            </a:pPr>
            <a:endParaRPr lang="pt-BR" sz="2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rgbClr val="002060"/>
            </a:solidFill>
          </a:ln>
        </p:spPr>
        <p:txBody>
          <a:bodyPr/>
          <a:lstStyle/>
          <a:p>
            <a:r>
              <a:rPr lang="pt-B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QUANDO COMEÇA? </a:t>
            </a:r>
            <a:endParaRPr lang="pt-B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5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pt-BR" sz="2300" b="1" dirty="0" smtClean="0">
              <a:solidFill>
                <a:srgbClr val="000000"/>
              </a:solidFill>
            </a:endParaRPr>
          </a:p>
          <a:p>
            <a:pPr algn="ctr">
              <a:buNone/>
            </a:pPr>
            <a:r>
              <a:rPr lang="pt-BR" sz="2800" b="1" dirty="0" smtClean="0">
                <a:solidFill>
                  <a:srgbClr val="000000"/>
                </a:solidFill>
              </a:rPr>
              <a:t>Em </a:t>
            </a:r>
            <a:r>
              <a:rPr lang="pt-BR" sz="2800" b="1" dirty="0">
                <a:solidFill>
                  <a:srgbClr val="000000"/>
                </a:solidFill>
              </a:rPr>
              <a:t>maio de 2012 </a:t>
            </a:r>
            <a:r>
              <a:rPr lang="pt-BR" sz="2800" b="1" dirty="0" smtClean="0">
                <a:solidFill>
                  <a:srgbClr val="000000"/>
                </a:solidFill>
              </a:rPr>
              <a:t>– Reunião de Brasília</a:t>
            </a:r>
          </a:p>
          <a:p>
            <a:pPr algn="ctr">
              <a:buNone/>
            </a:pPr>
            <a:endParaRPr lang="pt-BR" sz="28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pt-BR" sz="2800" b="1" dirty="0" smtClean="0">
                <a:solidFill>
                  <a:srgbClr val="FF0000"/>
                </a:solidFill>
              </a:rPr>
              <a:t> </a:t>
            </a:r>
            <a:r>
              <a:rPr lang="pt-BR" sz="2800" b="1" dirty="0">
                <a:solidFill>
                  <a:srgbClr val="FF0000"/>
                </a:solidFill>
              </a:rPr>
              <a:t>Grupo dos referenciais </a:t>
            </a:r>
            <a:r>
              <a:rPr lang="pt-BR" sz="2800" b="1" dirty="0" smtClean="0">
                <a:solidFill>
                  <a:srgbClr val="FF0000"/>
                </a:solidFill>
              </a:rPr>
              <a:t>regionais</a:t>
            </a:r>
          </a:p>
          <a:p>
            <a:pPr algn="just">
              <a:buNone/>
            </a:pPr>
            <a:r>
              <a:rPr lang="pt-BR" sz="2800" dirty="0" smtClean="0">
                <a:solidFill>
                  <a:srgbClr val="000000"/>
                </a:solidFill>
              </a:rPr>
              <a:t>   </a:t>
            </a:r>
            <a:r>
              <a:rPr lang="pt-BR" sz="2800" dirty="0" smtClean="0">
                <a:solidFill>
                  <a:srgbClr val="000000"/>
                </a:solidFill>
              </a:rPr>
              <a:t>À </a:t>
            </a:r>
            <a:r>
              <a:rPr lang="pt-BR" sz="2800" dirty="0">
                <a:solidFill>
                  <a:srgbClr val="000000"/>
                </a:solidFill>
              </a:rPr>
              <a:t>luz das Diretrizes Gerais, </a:t>
            </a:r>
            <a:r>
              <a:rPr lang="pt-BR" sz="2800" dirty="0" smtClean="0">
                <a:solidFill>
                  <a:srgbClr val="000000"/>
                </a:solidFill>
              </a:rPr>
              <a:t>do Documento </a:t>
            </a:r>
            <a:r>
              <a:rPr lang="pt-BR" sz="2800" dirty="0">
                <a:solidFill>
                  <a:srgbClr val="000000"/>
                </a:solidFill>
              </a:rPr>
              <a:t>85 </a:t>
            </a:r>
            <a:r>
              <a:rPr lang="pt-BR" sz="2800" dirty="0" smtClean="0">
                <a:solidFill>
                  <a:srgbClr val="000000"/>
                </a:solidFill>
              </a:rPr>
              <a:t>, </a:t>
            </a:r>
            <a:r>
              <a:rPr lang="pt-BR" sz="2800" dirty="0">
                <a:solidFill>
                  <a:srgbClr val="000000"/>
                </a:solidFill>
              </a:rPr>
              <a:t>de </a:t>
            </a:r>
            <a:r>
              <a:rPr lang="pt-BR" sz="2800" dirty="0" smtClean="0">
                <a:solidFill>
                  <a:srgbClr val="000000"/>
                </a:solidFill>
              </a:rPr>
              <a:t>Aparecida  e da Jornada (palavras do Papa) dar </a:t>
            </a:r>
            <a:r>
              <a:rPr lang="pt-B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continuidade</a:t>
            </a:r>
            <a:r>
              <a:rPr lang="pt-BR" sz="2800" b="1" dirty="0" smtClean="0">
                <a:solidFill>
                  <a:srgbClr val="000000"/>
                </a:solidFill>
              </a:rPr>
              <a:t> </a:t>
            </a:r>
            <a:r>
              <a:rPr lang="pt-BR" sz="2800" dirty="0" smtClean="0">
                <a:solidFill>
                  <a:srgbClr val="000000"/>
                </a:solidFill>
              </a:rPr>
              <a:t>a uma</a:t>
            </a:r>
            <a:r>
              <a:rPr lang="pt-B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proposta de Evangelização Juvenil </a:t>
            </a:r>
            <a:r>
              <a:rPr lang="pt-BR" sz="2800" dirty="0" smtClean="0">
                <a:solidFill>
                  <a:srgbClr val="000000"/>
                </a:solidFill>
              </a:rPr>
              <a:t>no Pós-Jornada, garantindo um processo.</a:t>
            </a:r>
            <a:endParaRPr lang="pt-BR" sz="2800" dirty="0">
              <a:solidFill>
                <a:srgbClr val="000000"/>
              </a:solidFill>
            </a:endParaRPr>
          </a:p>
          <a:p>
            <a:pPr lvl="0"/>
            <a:endParaRPr lang="pt-BR" sz="2800" dirty="0" smtClean="0">
              <a:solidFill>
                <a:srgbClr val="000000"/>
              </a:solidFill>
            </a:endParaRPr>
          </a:p>
          <a:p>
            <a:pPr lvl="0"/>
            <a:endParaRPr lang="pt-BR" sz="2300" dirty="0">
              <a:solidFill>
                <a:srgbClr val="000000"/>
              </a:solidFill>
            </a:endParaRPr>
          </a:p>
          <a:p>
            <a:pPr lvl="0"/>
            <a:endParaRPr lang="pt-BR" sz="2300" dirty="0">
              <a:solidFill>
                <a:srgbClr val="000000"/>
              </a:solidFill>
            </a:endParaRPr>
          </a:p>
          <a:p>
            <a:endParaRPr lang="pt-BR" sz="23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pt-B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DESAFIOS</a:t>
            </a:r>
            <a:endParaRPr lang="pt-B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770094"/>
            <a:ext cx="8136903" cy="3267169"/>
          </a:xfrm>
        </p:spPr>
        <p:txBody>
          <a:bodyPr>
            <a:normAutofit/>
          </a:bodyPr>
          <a:lstStyle/>
          <a:p>
            <a:pPr lvl="0" algn="just">
              <a:buClrTx/>
              <a:buFont typeface="Wingdings" pitchFamily="2" charset="2"/>
              <a:buChar char="Ø"/>
            </a:pPr>
            <a:r>
              <a:rPr lang="pt-BR" sz="2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ESPIRITUALIDADE ENCARNADA </a:t>
            </a:r>
            <a:r>
              <a:rPr lang="pt-BR" sz="2600" dirty="0" smtClean="0">
                <a:solidFill>
                  <a:srgbClr val="000000"/>
                </a:solidFill>
              </a:rPr>
              <a:t>(integral/global),</a:t>
            </a:r>
            <a:r>
              <a:rPr lang="pt-BR" sz="2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600" dirty="0" smtClean="0">
                <a:solidFill>
                  <a:srgbClr val="000000"/>
                </a:solidFill>
              </a:rPr>
              <a:t>que </a:t>
            </a:r>
            <a:r>
              <a:rPr lang="pt-BR" sz="2600" dirty="0">
                <a:solidFill>
                  <a:srgbClr val="000000"/>
                </a:solidFill>
              </a:rPr>
              <a:t>considere o jovem em todas as suas dimensões, respeitando as diferentes expressões, </a:t>
            </a:r>
            <a:r>
              <a:rPr lang="pt-BR" sz="2600" dirty="0" smtClean="0">
                <a:solidFill>
                  <a:srgbClr val="000000"/>
                </a:solidFill>
              </a:rPr>
              <a:t>não reducionista</a:t>
            </a:r>
            <a:r>
              <a:rPr lang="pt-BR" sz="2600" dirty="0">
                <a:solidFill>
                  <a:srgbClr val="000000"/>
                </a:solidFill>
              </a:rPr>
              <a:t>;</a:t>
            </a:r>
          </a:p>
          <a:p>
            <a:pPr lvl="0" algn="just">
              <a:buClrTx/>
              <a:buFont typeface="Wingdings" pitchFamily="2" charset="2"/>
              <a:buChar char="Ø"/>
            </a:pPr>
            <a:r>
              <a:rPr lang="pt-BR" sz="2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ACOMPANHAMENTO PESSOAL E PERSONALIZADO </a:t>
            </a:r>
            <a:r>
              <a:rPr lang="pt-BR" sz="2600" dirty="0" smtClean="0">
                <a:solidFill>
                  <a:srgbClr val="000000"/>
                </a:solidFill>
              </a:rPr>
              <a:t>dos </a:t>
            </a:r>
            <a:r>
              <a:rPr lang="pt-BR" sz="2600" dirty="0">
                <a:solidFill>
                  <a:srgbClr val="000000"/>
                </a:solidFill>
              </a:rPr>
              <a:t>jovens </a:t>
            </a:r>
            <a:r>
              <a:rPr lang="pt-BR" sz="2600" dirty="0" smtClean="0">
                <a:solidFill>
                  <a:srgbClr val="000000"/>
                </a:solidFill>
              </a:rPr>
              <a:t>na </a:t>
            </a:r>
            <a:r>
              <a:rPr lang="pt-BR" sz="2600" dirty="0">
                <a:solidFill>
                  <a:srgbClr val="000000"/>
                </a:solidFill>
              </a:rPr>
              <a:t>dimensão da espiritualidade.</a:t>
            </a:r>
          </a:p>
          <a:p>
            <a:pPr>
              <a:buClrTx/>
              <a:buFont typeface="Arial"/>
              <a:buChar char="•"/>
            </a:pPr>
            <a:endParaRPr lang="pt-BR" sz="2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pt-B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PRINCÍPIOS ORIENTADORES</a:t>
            </a:r>
            <a:endParaRPr lang="pt-B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2643182"/>
            <a:ext cx="8472518" cy="4684610"/>
          </a:xfrm>
        </p:spPr>
        <p:txBody>
          <a:bodyPr anchor="ctr">
            <a:normAutofit lnSpcReduction="10000"/>
          </a:bodyPr>
          <a:lstStyle/>
          <a:p>
            <a:pPr lvl="0" algn="just">
              <a:buClrTx/>
              <a:buFont typeface="Wingdings" pitchFamily="2" charset="2"/>
              <a:buChar char="Ø"/>
            </a:pPr>
            <a:r>
              <a:rPr lang="pt-BR" sz="2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ESPIRITUALIDADE DO </a:t>
            </a:r>
            <a:r>
              <a:rPr lang="pt-BR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SEGUIMENTO DE JESUS </a:t>
            </a:r>
            <a:r>
              <a:rPr lang="pt-BR" sz="2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CRISTO</a:t>
            </a:r>
            <a:r>
              <a:rPr lang="pt-BR" sz="2600" b="1" dirty="0" smtClean="0">
                <a:solidFill>
                  <a:srgbClr val="000000"/>
                </a:solidFill>
              </a:rPr>
              <a:t>: </a:t>
            </a:r>
            <a:r>
              <a:rPr lang="pt-BR" sz="2600" dirty="0" smtClean="0">
                <a:solidFill>
                  <a:srgbClr val="000000"/>
                </a:solidFill>
              </a:rPr>
              <a:t>Sua vida</a:t>
            </a:r>
            <a:r>
              <a:rPr lang="pt-BR" sz="2600" dirty="0">
                <a:solidFill>
                  <a:srgbClr val="000000"/>
                </a:solidFill>
              </a:rPr>
              <a:t>, </a:t>
            </a:r>
            <a:r>
              <a:rPr lang="pt-BR" sz="2600" dirty="0" smtClean="0">
                <a:solidFill>
                  <a:srgbClr val="000000"/>
                </a:solidFill>
              </a:rPr>
              <a:t>Sua </a:t>
            </a:r>
            <a:r>
              <a:rPr lang="pt-BR" sz="2600" dirty="0">
                <a:solidFill>
                  <a:srgbClr val="000000"/>
                </a:solidFill>
              </a:rPr>
              <a:t>mensagem </a:t>
            </a:r>
            <a:r>
              <a:rPr lang="pt-BR" sz="2600" dirty="0" smtClean="0">
                <a:solidFill>
                  <a:srgbClr val="000000"/>
                </a:solidFill>
              </a:rPr>
              <a:t>Seu projeto </a:t>
            </a:r>
            <a:r>
              <a:rPr lang="pt-BR" sz="2600" dirty="0">
                <a:solidFill>
                  <a:srgbClr val="000000"/>
                </a:solidFill>
              </a:rPr>
              <a:t>de vida;</a:t>
            </a:r>
          </a:p>
          <a:p>
            <a:pPr lvl="0" algn="just">
              <a:buClrTx/>
              <a:buFont typeface="Wingdings" pitchFamily="2" charset="2"/>
              <a:buChar char="Ø"/>
            </a:pPr>
            <a:r>
              <a:rPr lang="pt-BR" sz="2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ESPIRITUALIDADE ECLESIAL </a:t>
            </a:r>
            <a:r>
              <a:rPr lang="pt-BR" sz="2600" dirty="0" smtClean="0">
                <a:solidFill>
                  <a:srgbClr val="000000"/>
                </a:solidFill>
              </a:rPr>
              <a:t>de </a:t>
            </a:r>
            <a:r>
              <a:rPr lang="pt-BR" sz="2600" dirty="0">
                <a:solidFill>
                  <a:srgbClr val="000000"/>
                </a:solidFill>
              </a:rPr>
              <a:t>Atos 2,42: “eram assíduos ao </a:t>
            </a:r>
            <a:r>
              <a:rPr lang="pt-BR" sz="2600" dirty="0" smtClean="0">
                <a:solidFill>
                  <a:srgbClr val="000000"/>
                </a:solidFill>
              </a:rPr>
              <a:t>ensinamento </a:t>
            </a:r>
            <a:r>
              <a:rPr lang="pt-BR" sz="2600" dirty="0">
                <a:solidFill>
                  <a:srgbClr val="000000"/>
                </a:solidFill>
              </a:rPr>
              <a:t>dos </a:t>
            </a:r>
            <a:r>
              <a:rPr lang="pt-BR" sz="2600" dirty="0" smtClean="0">
                <a:solidFill>
                  <a:srgbClr val="000000"/>
                </a:solidFill>
              </a:rPr>
              <a:t>apóstolos </a:t>
            </a:r>
            <a:r>
              <a:rPr lang="pt-BR" sz="2600" dirty="0">
                <a:solidFill>
                  <a:srgbClr val="000000"/>
                </a:solidFill>
              </a:rPr>
              <a:t>(</a:t>
            </a:r>
            <a:r>
              <a:rPr lang="pt-BR" sz="2600" dirty="0" err="1">
                <a:solidFill>
                  <a:srgbClr val="000000"/>
                </a:solidFill>
              </a:rPr>
              <a:t>kerigma</a:t>
            </a:r>
            <a:r>
              <a:rPr lang="pt-BR" sz="2600" dirty="0">
                <a:solidFill>
                  <a:srgbClr val="000000"/>
                </a:solidFill>
              </a:rPr>
              <a:t>), à comunhão fraterna (</a:t>
            </a:r>
            <a:r>
              <a:rPr lang="pt-BR" sz="2600" dirty="0" err="1">
                <a:solidFill>
                  <a:srgbClr val="000000"/>
                </a:solidFill>
              </a:rPr>
              <a:t>koinonia</a:t>
            </a:r>
            <a:r>
              <a:rPr lang="pt-BR" sz="2600" dirty="0">
                <a:solidFill>
                  <a:srgbClr val="000000"/>
                </a:solidFill>
              </a:rPr>
              <a:t>), à fração do pão (</a:t>
            </a:r>
            <a:r>
              <a:rPr lang="pt-BR" sz="2600" dirty="0" err="1">
                <a:solidFill>
                  <a:srgbClr val="000000"/>
                </a:solidFill>
              </a:rPr>
              <a:t>diakonia</a:t>
            </a:r>
            <a:r>
              <a:rPr lang="pt-BR" sz="2600" dirty="0">
                <a:solidFill>
                  <a:srgbClr val="000000"/>
                </a:solidFill>
              </a:rPr>
              <a:t>) e às orações </a:t>
            </a:r>
            <a:r>
              <a:rPr lang="pt-BR" sz="2600" dirty="0" smtClean="0">
                <a:solidFill>
                  <a:srgbClr val="000000"/>
                </a:solidFill>
              </a:rPr>
              <a:t>“(</a:t>
            </a:r>
            <a:r>
              <a:rPr lang="pt-BR" sz="2600" dirty="0">
                <a:solidFill>
                  <a:srgbClr val="000000"/>
                </a:solidFill>
              </a:rPr>
              <a:t>liturgia</a:t>
            </a:r>
            <a:r>
              <a:rPr lang="pt-BR" sz="2600" dirty="0" smtClean="0">
                <a:solidFill>
                  <a:srgbClr val="000000"/>
                </a:solidFill>
              </a:rPr>
              <a:t>).</a:t>
            </a:r>
          </a:p>
          <a:p>
            <a:pPr lvl="0" algn="just">
              <a:buClrTx/>
              <a:buFont typeface="Wingdings" pitchFamily="2" charset="2"/>
              <a:buChar char="Ø"/>
            </a:pPr>
            <a:r>
              <a:rPr lang="pt-BR" sz="2400" dirty="0" smtClean="0">
                <a:solidFill>
                  <a:srgbClr val="000000"/>
                </a:solidFill>
              </a:rPr>
              <a:t>Espiritualidade que vê o jovem como </a:t>
            </a:r>
            <a:r>
              <a:rPr lang="pt-BR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LUGAR TEOLÓGICO</a:t>
            </a:r>
            <a:r>
              <a:rPr lang="pt-BR" sz="2400" b="1" dirty="0" smtClean="0">
                <a:solidFill>
                  <a:srgbClr val="000000"/>
                </a:solidFill>
              </a:rPr>
              <a:t> </a:t>
            </a:r>
            <a:r>
              <a:rPr lang="pt-BR" sz="2400" dirty="0" smtClean="0">
                <a:solidFill>
                  <a:srgbClr val="000000"/>
                </a:solidFill>
              </a:rPr>
              <a:t>e terra santa;</a:t>
            </a:r>
          </a:p>
          <a:p>
            <a:pPr lvl="0" algn="just">
              <a:buClrTx/>
              <a:buFont typeface="Wingdings" pitchFamily="2" charset="2"/>
              <a:buChar char="Ø"/>
            </a:pPr>
            <a:r>
              <a:rPr lang="pt-BR" sz="2400" dirty="0" smtClean="0">
                <a:solidFill>
                  <a:srgbClr val="000000"/>
                </a:solidFill>
              </a:rPr>
              <a:t>Espiritualidade </a:t>
            </a:r>
            <a:r>
              <a:rPr lang="pt-BR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MISSÃO</a:t>
            </a:r>
            <a:r>
              <a:rPr lang="pt-BR" sz="2400" dirty="0" smtClean="0">
                <a:solidFill>
                  <a:srgbClr val="000000"/>
                </a:solidFill>
              </a:rPr>
              <a:t>: discípulo que se torna missionário.</a:t>
            </a:r>
          </a:p>
          <a:p>
            <a:pPr lvl="0" algn="just">
              <a:buClrTx/>
              <a:buFont typeface="Wingdings" pitchFamily="2" charset="2"/>
              <a:buChar char="Ø"/>
            </a:pPr>
            <a:endParaRPr lang="pt-BR" sz="2600" dirty="0">
              <a:solidFill>
                <a:srgbClr val="000000"/>
              </a:solidFill>
            </a:endParaRPr>
          </a:p>
          <a:p>
            <a:pPr marL="0" indent="0">
              <a:buClrTx/>
              <a:buNone/>
            </a:pPr>
            <a:endParaRPr lang="pt-BR" sz="2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pt-BR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PISTAS</a:t>
            </a:r>
            <a:r>
              <a:rPr lang="pt-BR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pt-BR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 AÇÃO</a:t>
            </a:r>
            <a:endParaRPr lang="pt-BR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2000240"/>
            <a:ext cx="8929718" cy="5257800"/>
          </a:xfrm>
        </p:spPr>
        <p:txBody>
          <a:bodyPr anchor="ctr">
            <a:noAutofit/>
          </a:bodyPr>
          <a:lstStyle/>
          <a:p>
            <a:pPr lvl="0">
              <a:buClrTx/>
              <a:buFont typeface="Wingdings" pitchFamily="2" charset="2"/>
              <a:buChar char="Ø"/>
            </a:pPr>
            <a:r>
              <a:rPr lang="pt-BR" sz="2400" dirty="0" smtClean="0">
                <a:solidFill>
                  <a:srgbClr val="000000"/>
                </a:solidFill>
              </a:rPr>
              <a:t>Ter a </a:t>
            </a:r>
            <a:r>
              <a:rPr lang="pt-B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PALAVRA DE DEUS </a:t>
            </a:r>
            <a:r>
              <a:rPr lang="pt-BR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</a:t>
            </a:r>
            <a:r>
              <a:rPr lang="pt-B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ANIMADORA </a:t>
            </a:r>
            <a:r>
              <a:rPr lang="pt-BR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VIDA E DA PASTORAL</a:t>
            </a:r>
            <a:r>
              <a:rPr lang="pt-BR" sz="2400" b="1" dirty="0" smtClean="0">
                <a:solidFill>
                  <a:srgbClr val="000000"/>
                </a:solidFill>
              </a:rPr>
              <a:t>, </a:t>
            </a:r>
            <a:r>
              <a:rPr lang="pt-BR" sz="2400" dirty="0" smtClean="0">
                <a:solidFill>
                  <a:srgbClr val="000000"/>
                </a:solidFill>
              </a:rPr>
              <a:t>desenvolvendo </a:t>
            </a:r>
            <a:r>
              <a:rPr lang="pt-BR" sz="2400" dirty="0">
                <a:solidFill>
                  <a:srgbClr val="000000"/>
                </a:solidFill>
              </a:rPr>
              <a:t>a Leitura Orante da </a:t>
            </a:r>
            <a:r>
              <a:rPr lang="pt-BR" sz="2400" dirty="0" smtClean="0">
                <a:solidFill>
                  <a:srgbClr val="000000"/>
                </a:solidFill>
              </a:rPr>
              <a:t>Bíblia;</a:t>
            </a:r>
            <a:endParaRPr lang="pt-BR" sz="2400" dirty="0">
              <a:solidFill>
                <a:srgbClr val="000000"/>
              </a:solidFill>
            </a:endParaRPr>
          </a:p>
          <a:p>
            <a:pPr lvl="0">
              <a:buClrTx/>
              <a:buFont typeface="Wingdings" pitchFamily="2" charset="2"/>
              <a:buChar char="Ø"/>
            </a:pPr>
            <a:r>
              <a:rPr lang="pt-BR" sz="2400" dirty="0">
                <a:solidFill>
                  <a:srgbClr val="000000"/>
                </a:solidFill>
              </a:rPr>
              <a:t>Investir na elaboração de </a:t>
            </a:r>
            <a:r>
              <a:rPr lang="pt-B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ROTEIROS E INSTRUMENTOS FORMATIVOS</a:t>
            </a:r>
            <a:r>
              <a:rPr lang="pt-BR" sz="2400" dirty="0" smtClean="0">
                <a:solidFill>
                  <a:srgbClr val="000000"/>
                </a:solidFill>
              </a:rPr>
              <a:t> </a:t>
            </a:r>
            <a:r>
              <a:rPr lang="pt-BR" sz="2400" dirty="0">
                <a:solidFill>
                  <a:srgbClr val="000000"/>
                </a:solidFill>
              </a:rPr>
              <a:t>que qualifiquem metodologias de leitura e </a:t>
            </a:r>
            <a:r>
              <a:rPr lang="pt-BR" sz="2400" dirty="0" smtClean="0">
                <a:solidFill>
                  <a:srgbClr val="000000"/>
                </a:solidFill>
              </a:rPr>
              <a:t>oração</a:t>
            </a:r>
            <a:r>
              <a:rPr lang="pt-BR" sz="2400" dirty="0" smtClean="0">
                <a:solidFill>
                  <a:srgbClr val="000000"/>
                </a:solidFill>
              </a:rPr>
              <a:t>.</a:t>
            </a:r>
          </a:p>
          <a:p>
            <a:pPr lvl="0">
              <a:buClrTx/>
              <a:buFont typeface="Wingdings" pitchFamily="2" charset="2"/>
              <a:buChar char="Ø"/>
            </a:pPr>
            <a:r>
              <a:rPr lang="pt-BR" sz="2400" dirty="0" smtClean="0">
                <a:solidFill>
                  <a:srgbClr val="000000"/>
                </a:solidFill>
              </a:rPr>
              <a:t>Assumir o </a:t>
            </a:r>
            <a:r>
              <a:rPr lang="pt-B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 LECTIONAUTAS;</a:t>
            </a:r>
          </a:p>
          <a:p>
            <a:pPr lvl="0"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pt-BR" sz="2400" dirty="0" smtClean="0">
                <a:solidFill>
                  <a:srgbClr val="000000"/>
                </a:solidFill>
              </a:rPr>
              <a:t>Organizar de momentos de </a:t>
            </a:r>
            <a:r>
              <a:rPr lang="pt-B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VIVÊNCIA</a:t>
            </a:r>
            <a:r>
              <a:rPr lang="pt-B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pt-BR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ESPIRITUALIDADE </a:t>
            </a:r>
            <a:r>
              <a:rPr lang="pt-B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ECLESIAL</a:t>
            </a:r>
            <a:r>
              <a:rPr lang="pt-BR" sz="2400" dirty="0" smtClean="0">
                <a:solidFill>
                  <a:schemeClr val="tx1"/>
                </a:solidFill>
              </a:rPr>
              <a:t>:</a:t>
            </a:r>
            <a:r>
              <a:rPr lang="pt-BR" sz="2400" dirty="0" smtClean="0">
                <a:solidFill>
                  <a:srgbClr val="000000"/>
                </a:solidFill>
              </a:rPr>
              <a:t> Retiros, Ofício Divino, Missão Jovem, Grupos de partilha </a:t>
            </a:r>
            <a:r>
              <a:rPr lang="pt-BR" sz="2800" dirty="0" smtClean="0">
                <a:solidFill>
                  <a:srgbClr val="000000"/>
                </a:solidFill>
              </a:rPr>
              <a:t>da Palavra e da Vida, Vivência dos Sacramentos.</a:t>
            </a:r>
          </a:p>
          <a:p>
            <a:pPr lvl="0">
              <a:buClrTx/>
              <a:buFont typeface="Wingdings" pitchFamily="2" charset="2"/>
              <a:buChar char="Ø"/>
            </a:pPr>
            <a:endParaRPr lang="pt-BR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pt-BR" sz="4000" b="1" dirty="0" smtClean="0">
              <a:solidFill>
                <a:srgbClr val="000000"/>
              </a:solidFill>
            </a:endParaRPr>
          </a:p>
          <a:p>
            <a:pPr algn="ctr">
              <a:buNone/>
            </a:pPr>
            <a:r>
              <a:rPr lang="pt-BR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PEDAGOGIA </a:t>
            </a:r>
            <a:r>
              <a:rPr lang="pt-BR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FORMAÇÃO</a:t>
            </a:r>
          </a:p>
          <a:p>
            <a:pPr algn="ctr">
              <a:buNone/>
            </a:pPr>
            <a:endParaRPr lang="pt-BR" sz="4000" dirty="0">
              <a:solidFill>
                <a:srgbClr val="000000"/>
              </a:solidFill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solidFill>
            <a:schemeClr val="bg1"/>
          </a:solidFill>
        </p:spPr>
        <p:txBody>
          <a:bodyPr/>
          <a:lstStyle/>
          <a:p>
            <a:r>
              <a:rPr lang="pt-BR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pt-BR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pt-BR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3ª LINHA DE AÇÃO </a:t>
            </a:r>
            <a:br>
              <a:rPr lang="pt-BR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endParaRPr lang="pt-BR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AVANÇOS</a:t>
            </a:r>
            <a:endParaRPr lang="pt-B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56758"/>
            <a:ext cx="8229600" cy="4900634"/>
          </a:xfrm>
        </p:spPr>
        <p:txBody>
          <a:bodyPr anchor="ctr">
            <a:normAutofit/>
          </a:bodyPr>
          <a:lstStyle/>
          <a:p>
            <a:pPr lvl="0">
              <a:buClrTx/>
              <a:buFont typeface="Wingdings" pitchFamily="2" charset="2"/>
              <a:buChar char="Ø"/>
            </a:pPr>
            <a:r>
              <a:rPr lang="pt-B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AÇÕES FORMATIVAS E </a:t>
            </a:r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MISSIONÁRIAS</a:t>
            </a:r>
            <a:r>
              <a:rPr lang="pt-BR" sz="2800" dirty="0" smtClean="0">
                <a:solidFill>
                  <a:srgbClr val="000000"/>
                </a:solidFill>
              </a:rPr>
              <a:t>: </a:t>
            </a:r>
            <a:r>
              <a:rPr lang="pt-BR" sz="2800" dirty="0">
                <a:solidFill>
                  <a:srgbClr val="000000"/>
                </a:solidFill>
              </a:rPr>
              <a:t>Missão Jovem, Santas Missões Populares, Seminário Nacional sobre Missão, Formação de </a:t>
            </a:r>
            <a:r>
              <a:rPr lang="pt-BR" sz="2800" dirty="0" smtClean="0">
                <a:solidFill>
                  <a:srgbClr val="000000"/>
                </a:solidFill>
              </a:rPr>
              <a:t>Multiplicadores</a:t>
            </a:r>
            <a:r>
              <a:rPr lang="pt-BR" sz="2800" i="1" dirty="0" smtClean="0">
                <a:solidFill>
                  <a:srgbClr val="000000"/>
                </a:solidFill>
              </a:rPr>
              <a:t>; </a:t>
            </a:r>
            <a:endParaRPr lang="pt-BR" sz="2800" i="1" dirty="0">
              <a:solidFill>
                <a:srgbClr val="000000"/>
              </a:solidFill>
            </a:endParaRPr>
          </a:p>
          <a:p>
            <a:pPr lvl="0">
              <a:buClrTx/>
              <a:buFont typeface="Wingdings" pitchFamily="2" charset="2"/>
              <a:buChar char="Ø"/>
            </a:pPr>
            <a:r>
              <a:rPr lang="pt-B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UTILIZAÇÃO DAS </a:t>
            </a:r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MÍDIAS SOCIAIS </a:t>
            </a:r>
            <a:r>
              <a:rPr lang="pt-BR" sz="2800" dirty="0" smtClean="0">
                <a:solidFill>
                  <a:srgbClr val="000000"/>
                </a:solidFill>
              </a:rPr>
              <a:t>como ferramenta de evangelização.</a:t>
            </a:r>
            <a:endParaRPr lang="pt-BR" sz="2800" b="1" dirty="0">
              <a:solidFill>
                <a:srgbClr val="000000"/>
              </a:solidFill>
            </a:endParaRPr>
          </a:p>
          <a:p>
            <a:pPr>
              <a:buClrTx/>
              <a:buFont typeface="Arial"/>
              <a:buChar char="•"/>
            </a:pPr>
            <a:endParaRPr lang="pt-BR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DESAFIOS</a:t>
            </a:r>
            <a:endParaRPr lang="pt-B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2000240"/>
            <a:ext cx="8715436" cy="5545832"/>
          </a:xfrm>
        </p:spPr>
        <p:txBody>
          <a:bodyPr anchor="ctr">
            <a:normAutofit/>
          </a:bodyPr>
          <a:lstStyle/>
          <a:p>
            <a:pPr lvl="0" algn="just">
              <a:buClrTx/>
              <a:buFont typeface="Wingdings" pitchFamily="2" charset="2"/>
              <a:buChar char="v"/>
            </a:pPr>
            <a:r>
              <a:rPr lang="pt-BR" sz="2400" dirty="0" smtClean="0">
                <a:solidFill>
                  <a:srgbClr val="000000"/>
                </a:solidFill>
              </a:rPr>
              <a:t>Trilhar um </a:t>
            </a:r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CAMINHO EM CONJUNTO </a:t>
            </a:r>
            <a:r>
              <a:rPr lang="pt-BR" sz="2400" dirty="0" smtClean="0">
                <a:solidFill>
                  <a:srgbClr val="000000"/>
                </a:solidFill>
              </a:rPr>
              <a:t>com todas </a:t>
            </a:r>
            <a:r>
              <a:rPr lang="pt-BR" sz="2800" b="1" dirty="0" smtClean="0">
                <a:solidFill>
                  <a:srgbClr val="000000"/>
                </a:solidFill>
              </a:rPr>
              <a:t>as </a:t>
            </a:r>
            <a:r>
              <a:rPr lang="pt-B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EXPRESSÕES JUVENIS </a:t>
            </a:r>
            <a:r>
              <a:rPr lang="pt-BR" sz="2400" dirty="0" smtClean="0">
                <a:solidFill>
                  <a:srgbClr val="000000"/>
                </a:solidFill>
              </a:rPr>
              <a:t>que </a:t>
            </a:r>
            <a:r>
              <a:rPr lang="pt-BR" sz="2400" dirty="0">
                <a:solidFill>
                  <a:srgbClr val="000000"/>
                </a:solidFill>
              </a:rPr>
              <a:t>se dedicam à evangelização e </a:t>
            </a:r>
            <a:r>
              <a:rPr lang="pt-BR" sz="2400" dirty="0" smtClean="0">
                <a:solidFill>
                  <a:srgbClr val="000000"/>
                </a:solidFill>
              </a:rPr>
              <a:t>formação, respeitando </a:t>
            </a:r>
            <a:r>
              <a:rPr lang="pt-BR" sz="2400" dirty="0">
                <a:solidFill>
                  <a:srgbClr val="000000"/>
                </a:solidFill>
              </a:rPr>
              <a:t>às </a:t>
            </a:r>
            <a:r>
              <a:rPr lang="pt-BR" sz="2400" dirty="0" smtClean="0">
                <a:solidFill>
                  <a:srgbClr val="000000"/>
                </a:solidFill>
              </a:rPr>
              <a:t>identidades, em diálogo  e na </a:t>
            </a:r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VIVÊNCIA DA ECLESIALIDADE;</a:t>
            </a:r>
            <a:endParaRPr lang="pt-BR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ClrTx/>
              <a:buFont typeface="Wingdings" pitchFamily="2" charset="2"/>
              <a:buChar char="v"/>
            </a:pPr>
            <a:r>
              <a:rPr lang="pt-B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PADRES E ASSESSORES </a:t>
            </a:r>
            <a:r>
              <a:rPr lang="pt-BR" sz="2400" dirty="0" smtClean="0">
                <a:solidFill>
                  <a:srgbClr val="000000"/>
                </a:solidFill>
              </a:rPr>
              <a:t>tem </a:t>
            </a:r>
            <a:r>
              <a:rPr lang="pt-BR" sz="2400" dirty="0">
                <a:solidFill>
                  <a:srgbClr val="000000"/>
                </a:solidFill>
              </a:rPr>
              <a:t>dificuldades em entenderem, aprofundarem e organizarem </a:t>
            </a:r>
            <a:r>
              <a:rPr lang="pt-BR" sz="2400" u="sng" dirty="0">
                <a:solidFill>
                  <a:srgbClr val="0070C0"/>
                </a:solidFill>
              </a:rPr>
              <a:t>o Setor Juventude </a:t>
            </a:r>
            <a:r>
              <a:rPr lang="pt-BR" sz="2400" u="sng" dirty="0" smtClean="0">
                <a:solidFill>
                  <a:srgbClr val="0070C0"/>
                </a:solidFill>
              </a:rPr>
              <a:t>(em </a:t>
            </a:r>
            <a:r>
              <a:rPr lang="pt-BR" sz="2400" u="sng" dirty="0">
                <a:solidFill>
                  <a:srgbClr val="0070C0"/>
                </a:solidFill>
              </a:rPr>
              <a:t>suas comunidades e </a:t>
            </a:r>
            <a:r>
              <a:rPr lang="pt-BR" sz="2400" u="sng" dirty="0" smtClean="0">
                <a:solidFill>
                  <a:srgbClr val="0070C0"/>
                </a:solidFill>
              </a:rPr>
              <a:t>paróquias</a:t>
            </a:r>
            <a:r>
              <a:rPr lang="pt-BR" sz="2400" u="sng" dirty="0" smtClean="0">
                <a:solidFill>
                  <a:srgbClr val="000000"/>
                </a:solidFill>
              </a:rPr>
              <a:t>)</a:t>
            </a:r>
            <a:r>
              <a:rPr lang="pt-BR" sz="2800" dirty="0" smtClean="0">
                <a:solidFill>
                  <a:srgbClr val="000000"/>
                </a:solidFill>
              </a:rPr>
              <a:t>;</a:t>
            </a:r>
            <a:r>
              <a:rPr lang="pt-BR" sz="2800" b="1" dirty="0" smtClean="0">
                <a:solidFill>
                  <a:srgbClr val="000000"/>
                </a:solidFill>
              </a:rPr>
              <a:t> </a:t>
            </a:r>
          </a:p>
          <a:p>
            <a:pPr algn="just">
              <a:buClrTx/>
              <a:buFont typeface="Wingdings" pitchFamily="2" charset="2"/>
              <a:buChar char="v"/>
            </a:pPr>
            <a:r>
              <a:rPr lang="pt-B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POUCO ENVOLVIMENTO </a:t>
            </a:r>
            <a:r>
              <a:rPr lang="pt-B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 JOVENS </a:t>
            </a:r>
            <a:r>
              <a:rPr lang="pt-B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pt-BR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ASSESSORES</a:t>
            </a:r>
            <a:r>
              <a:rPr lang="pt-BR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EM TODO PROCESSO</a:t>
            </a:r>
            <a:r>
              <a:rPr lang="pt-BR" sz="2800" dirty="0" smtClean="0">
                <a:solidFill>
                  <a:srgbClr val="000000"/>
                </a:solidFill>
              </a:rPr>
              <a:t>: </a:t>
            </a:r>
            <a:r>
              <a:rPr lang="pt-BR" sz="2400" dirty="0" smtClean="0">
                <a:solidFill>
                  <a:srgbClr val="000000"/>
                </a:solidFill>
              </a:rPr>
              <a:t>sobrecarga e supervalorização de “algumas” pessoas.</a:t>
            </a:r>
          </a:p>
          <a:p>
            <a:pPr lvl="0">
              <a:buClrTx/>
              <a:buFont typeface="Wingdings" pitchFamily="2" charset="2"/>
              <a:buChar char="v"/>
            </a:pPr>
            <a:endParaRPr lang="pt-BR" sz="2400" dirty="0">
              <a:solidFill>
                <a:srgbClr val="000000"/>
              </a:solidFill>
            </a:endParaRPr>
          </a:p>
          <a:p>
            <a:pPr>
              <a:buClrTx/>
              <a:buFont typeface="Arial"/>
              <a:buChar char="•"/>
            </a:pPr>
            <a:endParaRPr lang="pt-BR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677250"/>
            <a:ext cx="8572560" cy="6072230"/>
          </a:xfrm>
        </p:spPr>
        <p:txBody>
          <a:bodyPr anchor="ctr">
            <a:normAutofit/>
          </a:bodyPr>
          <a:lstStyle/>
          <a:p>
            <a:pPr lvl="0">
              <a:buClrTx/>
              <a:buFont typeface="Wingdings" pitchFamily="2" charset="2"/>
              <a:buChar char="v"/>
            </a:pPr>
            <a:r>
              <a:rPr lang="pt-BR" sz="2600" b="1" dirty="0" smtClean="0">
                <a:solidFill>
                  <a:srgbClr val="000000"/>
                </a:solidFill>
              </a:rPr>
              <a:t>Envolver as </a:t>
            </a:r>
            <a:r>
              <a:rPr lang="pt-BR" sz="2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EXPRESSÕES JUVENIS </a:t>
            </a:r>
            <a:r>
              <a:rPr lang="pt-BR" sz="2600" b="1" dirty="0" smtClean="0">
                <a:solidFill>
                  <a:srgbClr val="000000"/>
                </a:solidFill>
              </a:rPr>
              <a:t>a partir de suas realidades </a:t>
            </a:r>
            <a:r>
              <a:rPr lang="pt-BR" sz="2400" i="1" dirty="0" smtClean="0">
                <a:solidFill>
                  <a:srgbClr val="000000"/>
                </a:solidFill>
              </a:rPr>
              <a:t>(grupos de base/comunidade, movimentos, pastorais, novas comunidades e congregações);</a:t>
            </a:r>
          </a:p>
          <a:p>
            <a:pPr lvl="0">
              <a:buClrTx/>
              <a:buFont typeface="Wingdings" pitchFamily="2" charset="2"/>
              <a:buChar char="v"/>
            </a:pPr>
            <a:r>
              <a:rPr lang="pt-BR" sz="2600" b="1" dirty="0" smtClean="0">
                <a:solidFill>
                  <a:srgbClr val="000000"/>
                </a:solidFill>
              </a:rPr>
              <a:t>Refletir e ampliar a </a:t>
            </a:r>
            <a:r>
              <a:rPr lang="pt-BR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COMPREENSÃO</a:t>
            </a:r>
            <a:r>
              <a:rPr lang="pt-BR" sz="2600" b="1" dirty="0" smtClean="0">
                <a:solidFill>
                  <a:srgbClr val="000000"/>
                </a:solidFill>
              </a:rPr>
              <a:t> acerca do que é </a:t>
            </a:r>
            <a:r>
              <a:rPr lang="pt-BR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MISSÃO</a:t>
            </a:r>
            <a:r>
              <a:rPr lang="pt-BR" sz="2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pt-BR" sz="2600" dirty="0" smtClean="0">
                <a:solidFill>
                  <a:srgbClr val="000000"/>
                </a:solidFill>
              </a:rPr>
              <a:t> </a:t>
            </a:r>
            <a:r>
              <a:rPr lang="pt-BR" sz="2400" dirty="0" smtClean="0">
                <a:solidFill>
                  <a:srgbClr val="000000"/>
                </a:solidFill>
              </a:rPr>
              <a:t>estado permanente de missão e organizar missão jovem</a:t>
            </a:r>
            <a:r>
              <a:rPr lang="pt-BR" sz="2600" dirty="0" smtClean="0">
                <a:solidFill>
                  <a:srgbClr val="000000"/>
                </a:solidFill>
              </a:rPr>
              <a:t>;</a:t>
            </a:r>
          </a:p>
          <a:p>
            <a:pPr lvl="0">
              <a:buClrTx/>
              <a:buFont typeface="Wingdings" pitchFamily="2" charset="2"/>
              <a:buChar char="v"/>
            </a:pPr>
            <a:r>
              <a:rPr lang="pt-BR" sz="2400" dirty="0" smtClean="0">
                <a:solidFill>
                  <a:srgbClr val="000000"/>
                </a:solidFill>
              </a:rPr>
              <a:t>Investir em </a:t>
            </a:r>
            <a:r>
              <a:rPr lang="pt-BR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PROCESSOS FORMATIVOS </a:t>
            </a:r>
            <a:r>
              <a:rPr lang="pt-BR" sz="2400" dirty="0" smtClean="0">
                <a:solidFill>
                  <a:srgbClr val="000000"/>
                </a:solidFill>
              </a:rPr>
              <a:t>que visem o </a:t>
            </a:r>
            <a:r>
              <a:rPr lang="pt-BR" sz="2600" b="1" dirty="0" smtClean="0">
                <a:solidFill>
                  <a:srgbClr val="000000"/>
                </a:solidFill>
              </a:rPr>
              <a:t>protagonismo</a:t>
            </a:r>
            <a:r>
              <a:rPr lang="pt-BR" sz="2600" dirty="0" smtClean="0">
                <a:solidFill>
                  <a:srgbClr val="000000"/>
                </a:solidFill>
              </a:rPr>
              <a:t> </a:t>
            </a:r>
            <a:r>
              <a:rPr lang="pt-BR" sz="2400" dirty="0" smtClean="0">
                <a:solidFill>
                  <a:srgbClr val="000000"/>
                </a:solidFill>
              </a:rPr>
              <a:t>dos jovens</a:t>
            </a:r>
            <a:r>
              <a:rPr lang="pt-BR" sz="2600" dirty="0" smtClean="0">
                <a:solidFill>
                  <a:srgbClr val="000000"/>
                </a:solidFill>
              </a:rPr>
              <a:t>.</a:t>
            </a:r>
          </a:p>
          <a:p>
            <a:pPr>
              <a:buClrTx/>
              <a:buFont typeface="Arial"/>
              <a:buChar char="•"/>
            </a:pPr>
            <a:endParaRPr lang="pt-BR" sz="2600" dirty="0">
              <a:solidFill>
                <a:srgbClr val="000000"/>
              </a:solidFill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solidFill>
            <a:schemeClr val="bg1"/>
          </a:solidFill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DESAFIOS</a:t>
            </a:r>
            <a:endParaRPr lang="pt-B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PRINCÍPIOS ORIENTADORES</a:t>
            </a:r>
            <a:endParaRPr lang="pt-BR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7384" y="1844824"/>
            <a:ext cx="8401080" cy="5544616"/>
          </a:xfrm>
        </p:spPr>
        <p:txBody>
          <a:bodyPr anchor="ctr">
            <a:normAutofit/>
          </a:bodyPr>
          <a:lstStyle/>
          <a:p>
            <a:pPr marL="0" lvl="0" indent="0">
              <a:buNone/>
            </a:pPr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EVANGELIZAR </a:t>
            </a:r>
            <a:r>
              <a:rPr lang="pt-B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PARTIR DA </a:t>
            </a:r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REALIDADE</a:t>
            </a:r>
            <a:r>
              <a:rPr lang="pt-BR" sz="2800" dirty="0" smtClean="0">
                <a:solidFill>
                  <a:srgbClr val="000000"/>
                </a:solidFill>
              </a:rPr>
              <a:t>, </a:t>
            </a:r>
            <a:r>
              <a:rPr lang="pt-BR" sz="2400" dirty="0">
                <a:solidFill>
                  <a:srgbClr val="000000"/>
                </a:solidFill>
              </a:rPr>
              <a:t>numa dimensão de </a:t>
            </a:r>
            <a:r>
              <a:rPr lang="pt-BR" sz="2400" dirty="0" err="1">
                <a:solidFill>
                  <a:srgbClr val="000000"/>
                </a:solidFill>
              </a:rPr>
              <a:t>inculturação</a:t>
            </a:r>
            <a:r>
              <a:rPr lang="pt-BR" sz="2800" dirty="0">
                <a:solidFill>
                  <a:srgbClr val="000000"/>
                </a:solidFill>
              </a:rPr>
              <a:t>. </a:t>
            </a:r>
            <a:r>
              <a:rPr lang="pt-BR" sz="2400" dirty="0">
                <a:solidFill>
                  <a:srgbClr val="000000"/>
                </a:solidFill>
              </a:rPr>
              <a:t>Os jovens são evangelizados e se evangelizam aqui </a:t>
            </a:r>
            <a:r>
              <a:rPr lang="pt-BR" sz="2400" dirty="0" smtClean="0">
                <a:solidFill>
                  <a:srgbClr val="000000"/>
                </a:solidFill>
              </a:rPr>
              <a:t>e agora</a:t>
            </a:r>
            <a:r>
              <a:rPr lang="pt-BR" sz="2800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r>
              <a:rPr lang="pt-BR" sz="2800" i="1" dirty="0" smtClean="0">
                <a:solidFill>
                  <a:srgbClr val="000000"/>
                </a:solidFill>
              </a:rPr>
              <a:t>“</a:t>
            </a:r>
            <a:r>
              <a:rPr lang="pt-BR" sz="2800" b="1" i="1" dirty="0">
                <a:solidFill>
                  <a:srgbClr val="C00000"/>
                </a:solidFill>
              </a:rPr>
              <a:t>C</a:t>
            </a:r>
            <a:r>
              <a:rPr lang="pt-BR" sz="2800" b="1" i="1" dirty="0" smtClean="0">
                <a:solidFill>
                  <a:srgbClr val="C00000"/>
                </a:solidFill>
              </a:rPr>
              <a:t>om </a:t>
            </a:r>
            <a:r>
              <a:rPr lang="pt-BR" sz="2800" b="1" i="1" dirty="0">
                <a:solidFill>
                  <a:srgbClr val="C00000"/>
                </a:solidFill>
              </a:rPr>
              <a:t>a roupa encharcada e a alma repleta de chão, todo artista tem de ir aonde o povo está”. </a:t>
            </a:r>
            <a:r>
              <a:rPr lang="pt-BR" sz="1600" i="1" dirty="0" smtClean="0">
                <a:solidFill>
                  <a:srgbClr val="000000"/>
                </a:solidFill>
              </a:rPr>
              <a:t>Milton Nascimento</a:t>
            </a:r>
          </a:p>
          <a:p>
            <a:pPr marL="0" lvl="0" indent="0">
              <a:buNone/>
            </a:pPr>
            <a:r>
              <a:rPr lang="pt-BR" sz="2800" b="1" dirty="0" smtClean="0">
                <a:solidFill>
                  <a:srgbClr val="000000"/>
                </a:solidFill>
              </a:rPr>
              <a:t>INTERAÇÃO FÉ-VIDA;</a:t>
            </a:r>
            <a:endParaRPr lang="pt-BR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pt-BR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02" y="2357430"/>
            <a:ext cx="8643998" cy="6840760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pt-BR" sz="2400" b="1" dirty="0" smtClean="0">
                <a:solidFill>
                  <a:srgbClr val="000000"/>
                </a:solidFill>
              </a:rPr>
              <a:t>Os grupos de </a:t>
            </a:r>
            <a:r>
              <a:rPr lang="pt-BR" sz="2400" b="1" dirty="0" smtClean="0">
                <a:solidFill>
                  <a:srgbClr val="000000"/>
                </a:solidFill>
              </a:rPr>
              <a:t>jovens: </a:t>
            </a:r>
            <a:r>
              <a:rPr lang="pt-BR" sz="2400" b="1" dirty="0" smtClean="0">
                <a:solidFill>
                  <a:srgbClr val="C00000"/>
                </a:solidFill>
              </a:rPr>
              <a:t>INSTRUMENTO </a:t>
            </a:r>
            <a:r>
              <a:rPr lang="pt-BR" sz="2400" b="1" dirty="0" smtClean="0">
                <a:solidFill>
                  <a:srgbClr val="C00000"/>
                </a:solidFill>
              </a:rPr>
              <a:t>PEDAGÓGICO </a:t>
            </a:r>
            <a:r>
              <a:rPr lang="pt-BR" sz="2400" dirty="0" smtClean="0">
                <a:solidFill>
                  <a:srgbClr val="000000"/>
                </a:solidFill>
              </a:rPr>
              <a:t>da educação na fé, espaços da experiência singular e comunitária. </a:t>
            </a:r>
          </a:p>
          <a:p>
            <a:pPr marL="0" lvl="0" indent="0" algn="just">
              <a:buNone/>
            </a:pPr>
            <a:r>
              <a:rPr lang="pt-BR" sz="2400" b="1" dirty="0" smtClean="0">
                <a:solidFill>
                  <a:srgbClr val="000000"/>
                </a:solidFill>
              </a:rPr>
              <a:t>Os “eventos de massa</a:t>
            </a:r>
            <a:r>
              <a:rPr lang="pt-BR" sz="2400" b="1" dirty="0" smtClean="0">
                <a:solidFill>
                  <a:srgbClr val="000000"/>
                </a:solidFill>
              </a:rPr>
              <a:t>”:</a:t>
            </a:r>
            <a:r>
              <a:rPr lang="pt-BR" sz="2400" dirty="0" smtClean="0">
                <a:solidFill>
                  <a:srgbClr val="000000"/>
                </a:solidFill>
              </a:rPr>
              <a:t> </a:t>
            </a:r>
            <a:r>
              <a:rPr lang="pt-BR" sz="2400" b="1" dirty="0" smtClean="0">
                <a:solidFill>
                  <a:srgbClr val="000000"/>
                </a:solidFill>
              </a:rPr>
              <a:t>MOMENTOS </a:t>
            </a:r>
            <a:r>
              <a:rPr lang="pt-BR" sz="2400" b="1" dirty="0" smtClean="0">
                <a:solidFill>
                  <a:srgbClr val="000000"/>
                </a:solidFill>
              </a:rPr>
              <a:t>DE</a:t>
            </a:r>
            <a:endParaRPr lang="pt-BR" sz="2400" dirty="0" smtClean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r>
              <a:rPr lang="pt-BR" sz="1800" b="1" dirty="0" smtClean="0">
                <a:solidFill>
                  <a:srgbClr val="000000"/>
                </a:solidFill>
              </a:rPr>
              <a:t>Obs.: </a:t>
            </a:r>
            <a:r>
              <a:rPr lang="pt-BR" sz="1800" dirty="0" smtClean="0">
                <a:solidFill>
                  <a:srgbClr val="000000"/>
                </a:solidFill>
              </a:rPr>
              <a:t>É preciso investir nas duas frentes</a:t>
            </a:r>
          </a:p>
          <a:p>
            <a:pPr marL="0" indent="0" algn="just">
              <a:buNone/>
            </a:pPr>
            <a:r>
              <a:rPr lang="pt-BR" sz="2400" dirty="0" smtClean="0">
                <a:solidFill>
                  <a:srgbClr val="000000"/>
                </a:solidFill>
              </a:rPr>
              <a:t>A </a:t>
            </a:r>
            <a:r>
              <a:rPr lang="pt-BR" sz="2400" b="1" dirty="0" smtClean="0">
                <a:solidFill>
                  <a:srgbClr val="000000"/>
                </a:solidFill>
              </a:rPr>
              <a:t>ORDEM PEDAGÓGICA das exigências da EVANGELIZAÇÃO É FORMATIVA</a:t>
            </a:r>
            <a:r>
              <a:rPr lang="pt-BR" sz="2400" dirty="0" smtClean="0">
                <a:solidFill>
                  <a:srgbClr val="000000"/>
                </a:solidFill>
              </a:rPr>
              <a:t>: 1º serviço, 2º diálogo, 3º anúncio, 4º testemunho eclesial. (DGAE, 2010);</a:t>
            </a:r>
          </a:p>
          <a:p>
            <a:pPr marL="0" indent="0">
              <a:buNone/>
            </a:pPr>
            <a:endParaRPr lang="pt-BR" sz="2400" dirty="0">
              <a:solidFill>
                <a:srgbClr val="000000"/>
              </a:solidFill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solidFill>
            <a:schemeClr val="bg1"/>
          </a:solidFill>
        </p:spPr>
        <p:txBody>
          <a:bodyPr/>
          <a:lstStyle/>
          <a:p>
            <a:r>
              <a:rPr lang="pt-BR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PRINCÍPIOS NORTEADORES</a:t>
            </a:r>
            <a:endParaRPr lang="pt-BR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pt-B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pt-B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pt-B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PISTAS </a:t>
            </a:r>
            <a:r>
              <a:rPr lang="pt-B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 AÇÃO</a:t>
            </a:r>
            <a:br>
              <a:rPr lang="pt-B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endParaRPr lang="pt-B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960152"/>
            <a:ext cx="8715436" cy="5429288"/>
          </a:xfrm>
        </p:spPr>
        <p:txBody>
          <a:bodyPr anchor="ctr">
            <a:normAutofit/>
          </a:bodyPr>
          <a:lstStyle/>
          <a:p>
            <a:pPr marL="0" lvl="0" indent="0" algn="just">
              <a:buNone/>
            </a:pPr>
            <a:r>
              <a:rPr lang="pt-BR" sz="2800" dirty="0" smtClean="0">
                <a:solidFill>
                  <a:srgbClr val="000000"/>
                </a:solidFill>
              </a:rPr>
              <a:t>1-Investir </a:t>
            </a:r>
            <a:r>
              <a:rPr lang="pt-BR" sz="2800" dirty="0">
                <a:solidFill>
                  <a:srgbClr val="000000"/>
                </a:solidFill>
              </a:rPr>
              <a:t>na </a:t>
            </a:r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ORGANICIDADE</a:t>
            </a:r>
            <a:r>
              <a:rPr lang="pt-BR" sz="2800" dirty="0" smtClean="0">
                <a:solidFill>
                  <a:srgbClr val="000000"/>
                </a:solidFill>
              </a:rPr>
              <a:t> </a:t>
            </a:r>
            <a:r>
              <a:rPr lang="pt-BR" sz="2800" dirty="0">
                <a:solidFill>
                  <a:srgbClr val="000000"/>
                </a:solidFill>
              </a:rPr>
              <a:t>das ações formativas, buscando dinamizar </a:t>
            </a:r>
            <a:r>
              <a:rPr lang="pt-B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ESTRUTURAS ORGANIZATIVAS </a:t>
            </a:r>
            <a:r>
              <a:rPr lang="pt-BR" sz="2000" dirty="0" smtClean="0">
                <a:solidFill>
                  <a:srgbClr val="000000"/>
                </a:solidFill>
              </a:rPr>
              <a:t>(</a:t>
            </a:r>
            <a:r>
              <a:rPr lang="pt-BR" sz="2000" i="1" dirty="0">
                <a:solidFill>
                  <a:srgbClr val="000000"/>
                </a:solidFill>
              </a:rPr>
              <a:t>regional, diocesano, área pastoral, paróquia) </a:t>
            </a:r>
            <a:r>
              <a:rPr lang="pt-BR" sz="2000" dirty="0">
                <a:solidFill>
                  <a:srgbClr val="000000"/>
                </a:solidFill>
              </a:rPr>
              <a:t>que estejam a serviço das diferentes expressões que trabalham com juventude;</a:t>
            </a:r>
          </a:p>
          <a:p>
            <a:pPr marL="0" lvl="0" indent="0" algn="just">
              <a:buNone/>
            </a:pPr>
            <a:r>
              <a:rPr lang="pt-BR" sz="2800" dirty="0" smtClean="0">
                <a:solidFill>
                  <a:srgbClr val="000000"/>
                </a:solidFill>
              </a:rPr>
              <a:t>2</a:t>
            </a:r>
            <a:r>
              <a:rPr lang="pt-BR" sz="2800" b="1" dirty="0" smtClean="0">
                <a:solidFill>
                  <a:srgbClr val="000000"/>
                </a:solidFill>
              </a:rPr>
              <a:t>-QUALIFICAR OS </a:t>
            </a:r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PROCESSOS FORMATIVOS</a:t>
            </a:r>
            <a:r>
              <a:rPr lang="pt-BR" sz="2800" dirty="0" smtClean="0">
                <a:solidFill>
                  <a:srgbClr val="000000"/>
                </a:solidFill>
              </a:rPr>
              <a:t>, </a:t>
            </a:r>
            <a:r>
              <a:rPr lang="pt-BR" sz="2400" dirty="0">
                <a:solidFill>
                  <a:srgbClr val="000000"/>
                </a:solidFill>
              </a:rPr>
              <a:t>investindo em uma </a:t>
            </a:r>
            <a:r>
              <a:rPr lang="pt-BR" sz="2800" b="1" dirty="0" smtClean="0">
                <a:solidFill>
                  <a:srgbClr val="000000"/>
                </a:solidFill>
              </a:rPr>
              <a:t>pedagogia de </a:t>
            </a:r>
            <a:r>
              <a:rPr lang="pt-BR" sz="2800" dirty="0" smtClean="0">
                <a:solidFill>
                  <a:srgbClr val="000000"/>
                </a:solidFill>
              </a:rPr>
              <a:t>, considerando o processo dos jovens em suas diferentes dimensões </a:t>
            </a:r>
            <a:r>
              <a:rPr lang="pt-BR" sz="2800" b="1" dirty="0" smtClean="0">
                <a:solidFill>
                  <a:srgbClr val="000000"/>
                </a:solidFill>
              </a:rPr>
              <a:t>formação(integral)</a:t>
            </a:r>
            <a:r>
              <a:rPr lang="pt-BR" sz="2800" dirty="0" smtClean="0">
                <a:solidFill>
                  <a:srgbClr val="000000"/>
                </a:solidFill>
              </a:rPr>
              <a:t>.</a:t>
            </a:r>
            <a:endParaRPr lang="pt-BR" sz="28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pt-BR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560840" cy="936104"/>
          </a:xfrm>
          <a:solidFill>
            <a:schemeClr val="bg1"/>
          </a:solidFill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pt-BR" sz="3400" b="1" dirty="0" smtClean="0"/>
              <a:t/>
            </a:r>
            <a:br>
              <a:rPr lang="pt-BR" sz="3400" b="1" dirty="0" smtClean="0"/>
            </a:br>
            <a:r>
              <a:rPr lang="pt-BR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Carta de Dom Eduardo </a:t>
            </a:r>
            <a:r>
              <a:rPr lang="pt-BR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1600" b="1" dirty="0">
                <a:solidFill>
                  <a:schemeClr val="tx1"/>
                </a:solidFill>
              </a:rPr>
              <a:t>Brasília, 14 de setembro de 2012</a:t>
            </a:r>
            <a:r>
              <a:rPr lang="pt-BR" sz="4400" b="1" dirty="0">
                <a:solidFill>
                  <a:schemeClr val="tx1"/>
                </a:solidFill>
              </a:rPr>
              <a:t/>
            </a:r>
            <a:br>
              <a:rPr lang="pt-BR" sz="4400" b="1" dirty="0">
                <a:solidFill>
                  <a:schemeClr val="tx1"/>
                </a:solidFill>
              </a:rPr>
            </a:br>
            <a:endParaRPr lang="pt-BR" sz="4400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700808"/>
            <a:ext cx="8643998" cy="4942902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pt-BR" sz="32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r>
              <a:rPr lang="pt-BR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pt-BR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Jornada Mundial da Juventude no </a:t>
            </a:r>
            <a:r>
              <a:rPr lang="pt-BR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Brasil: </a:t>
            </a:r>
            <a:endParaRPr lang="pt-BR" sz="3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r>
              <a:rPr lang="pt-B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 </a:t>
            </a:r>
            <a:r>
              <a:rPr lang="pt-BR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marco </a:t>
            </a:r>
            <a:r>
              <a:rPr lang="pt-BR" sz="3600" dirty="0">
                <a:solidFill>
                  <a:srgbClr val="000000"/>
                </a:solidFill>
              </a:rPr>
              <a:t>evangelizador, </a:t>
            </a:r>
            <a:endParaRPr lang="pt-BR" sz="3600" dirty="0" smtClean="0">
              <a:solidFill>
                <a:srgbClr val="000000"/>
              </a:solidFill>
            </a:endParaRPr>
          </a:p>
          <a:p>
            <a:pPr algn="just">
              <a:buNone/>
            </a:pPr>
            <a:r>
              <a:rPr lang="pt-BR" sz="3600" dirty="0" smtClean="0">
                <a:solidFill>
                  <a:srgbClr val="000000"/>
                </a:solidFill>
              </a:rPr>
              <a:t>b)oportunidade </a:t>
            </a:r>
            <a:r>
              <a:rPr lang="pt-BR" sz="3600" dirty="0">
                <a:solidFill>
                  <a:srgbClr val="000000"/>
                </a:solidFill>
              </a:rPr>
              <a:t>de renovar na Igreja a </a:t>
            </a:r>
            <a:r>
              <a:rPr lang="pt-BR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opção </a:t>
            </a:r>
            <a:r>
              <a:rPr lang="pt-BR" sz="3600" dirty="0">
                <a:solidFill>
                  <a:schemeClr val="bg2">
                    <a:lumMod val="10000"/>
                  </a:schemeClr>
                </a:solidFill>
              </a:rPr>
              <a:t>afetiva e efetiva </a:t>
            </a:r>
            <a:r>
              <a:rPr lang="pt-BR" sz="3600" dirty="0">
                <a:solidFill>
                  <a:srgbClr val="000000"/>
                </a:solidFill>
              </a:rPr>
              <a:t>pelos </a:t>
            </a:r>
            <a:r>
              <a:rPr lang="pt-BR" sz="3600" dirty="0" smtClean="0">
                <a:solidFill>
                  <a:srgbClr val="000000"/>
                </a:solidFill>
              </a:rPr>
              <a:t>jovens, </a:t>
            </a:r>
            <a:endParaRPr lang="pt-BR" sz="3600" dirty="0">
              <a:solidFill>
                <a:srgbClr val="000000"/>
              </a:solidFill>
            </a:endParaRPr>
          </a:p>
          <a:p>
            <a:pPr algn="just">
              <a:buNone/>
            </a:pPr>
            <a:r>
              <a:rPr lang="pt-BR" sz="3600" dirty="0" smtClean="0">
                <a:solidFill>
                  <a:srgbClr val="000000"/>
                </a:solidFill>
              </a:rPr>
              <a:t>c) </a:t>
            </a:r>
            <a:r>
              <a:rPr lang="pt-BR" sz="3600" dirty="0" smtClean="0">
                <a:solidFill>
                  <a:srgbClr val="000000"/>
                </a:solidFill>
              </a:rPr>
              <a:t>ocasião </a:t>
            </a:r>
            <a:r>
              <a:rPr lang="pt-BR" sz="3600" dirty="0" smtClean="0">
                <a:solidFill>
                  <a:srgbClr val="000000"/>
                </a:solidFill>
              </a:rPr>
              <a:t>de </a:t>
            </a:r>
            <a:r>
              <a:rPr lang="pt-B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articulação </a:t>
            </a:r>
            <a:r>
              <a:rPr lang="pt-BR" sz="3600" dirty="0">
                <a:solidFill>
                  <a:schemeClr val="tx1"/>
                </a:solidFill>
              </a:rPr>
              <a:t>das juventudes</a:t>
            </a:r>
            <a:r>
              <a:rPr lang="pt-BR" sz="3600" b="1" dirty="0">
                <a:solidFill>
                  <a:srgbClr val="C00000"/>
                </a:solidFill>
              </a:rPr>
              <a:t> </a:t>
            </a:r>
            <a:r>
              <a:rPr lang="pt-BR" sz="3600" dirty="0">
                <a:solidFill>
                  <a:srgbClr val="000000"/>
                </a:solidFill>
              </a:rPr>
              <a:t>para um </a:t>
            </a:r>
            <a:r>
              <a:rPr lang="pt-BR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caminho de unidade e </a:t>
            </a:r>
            <a:r>
              <a:rPr lang="pt-BR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comunhão.</a:t>
            </a:r>
            <a:endParaRPr lang="pt-BR" sz="3600" dirty="0" smtClean="0">
              <a:solidFill>
                <a:srgbClr val="000000"/>
              </a:solidFill>
            </a:endParaRPr>
          </a:p>
          <a:p>
            <a:pPr algn="just"/>
            <a:endParaRPr lang="pt-BR" sz="3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16070"/>
            <a:ext cx="8229600" cy="5929354"/>
          </a:xfrm>
        </p:spPr>
        <p:txBody>
          <a:bodyPr anchor="ctr">
            <a:normAutofit/>
          </a:bodyPr>
          <a:lstStyle/>
          <a:p>
            <a:pPr marL="0" lvl="0" indent="0" algn="just">
              <a:buNone/>
            </a:pPr>
            <a:r>
              <a:rPr lang="pt-B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pt-B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-CAPACITAÇÃO NA AÇÃO</a:t>
            </a:r>
            <a:r>
              <a:rPr lang="pt-BR" sz="3200" b="1" dirty="0" smtClean="0">
                <a:solidFill>
                  <a:srgbClr val="000000"/>
                </a:solidFill>
              </a:rPr>
              <a:t>: </a:t>
            </a:r>
            <a:r>
              <a:rPr lang="pt-BR" sz="2800" b="1" dirty="0" smtClean="0">
                <a:solidFill>
                  <a:srgbClr val="000000"/>
                </a:solidFill>
              </a:rPr>
              <a:t>o</a:t>
            </a:r>
            <a:r>
              <a:rPr lang="pt-BR" sz="2800" dirty="0" smtClean="0">
                <a:solidFill>
                  <a:srgbClr val="000000"/>
                </a:solidFill>
              </a:rPr>
              <a:t>rganizar ações que envolvam os jovens enquanto pessoa, grupo e coletividade;</a:t>
            </a:r>
          </a:p>
          <a:p>
            <a:pPr marL="0" indent="0" algn="just">
              <a:buNone/>
            </a:pPr>
            <a:r>
              <a:rPr lang="pt-BR" sz="3200" dirty="0" smtClean="0">
                <a:solidFill>
                  <a:srgbClr val="000000"/>
                </a:solidFill>
              </a:rPr>
              <a:t>4-</a:t>
            </a:r>
            <a:r>
              <a:rPr lang="pt-BR" sz="2400" dirty="0" smtClean="0">
                <a:solidFill>
                  <a:srgbClr val="000000"/>
                </a:solidFill>
              </a:rPr>
              <a:t>Proporcionar</a:t>
            </a:r>
            <a:r>
              <a:rPr lang="pt-BR" sz="3200" dirty="0" smtClean="0">
                <a:solidFill>
                  <a:srgbClr val="000000"/>
                </a:solidFill>
              </a:rPr>
              <a:t> </a:t>
            </a:r>
            <a:r>
              <a:rPr lang="pt-B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APROFUNDAMENTO</a:t>
            </a:r>
            <a:r>
              <a:rPr lang="pt-BR" sz="3200" dirty="0" smtClean="0">
                <a:solidFill>
                  <a:srgbClr val="000000"/>
                </a:solidFill>
              </a:rPr>
              <a:t> </a:t>
            </a:r>
            <a:r>
              <a:rPr lang="pt-BR" sz="2400" dirty="0" smtClean="0">
                <a:solidFill>
                  <a:srgbClr val="000000"/>
                </a:solidFill>
              </a:rPr>
              <a:t>das DGAE, </a:t>
            </a:r>
            <a:r>
              <a:rPr lang="pt-BR" sz="2400" dirty="0" err="1" smtClean="0">
                <a:solidFill>
                  <a:srgbClr val="000000"/>
                </a:solidFill>
              </a:rPr>
              <a:t>Doc</a:t>
            </a:r>
            <a:r>
              <a:rPr lang="pt-BR" sz="2400" dirty="0" smtClean="0">
                <a:solidFill>
                  <a:srgbClr val="000000"/>
                </a:solidFill>
              </a:rPr>
              <a:t>. 85 e outros documentos que orientam as ações evangelizadoras da Igreja no Brasil.</a:t>
            </a:r>
            <a:endParaRPr lang="pt-BR" sz="2400" dirty="0">
              <a:solidFill>
                <a:srgbClr val="000000"/>
              </a:solidFill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pt-B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pt-B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pt-B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PISTAS DE </a:t>
            </a:r>
            <a:r>
              <a:rPr lang="pt-B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AÇÃO</a:t>
            </a:r>
            <a:r>
              <a:rPr lang="pt-B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pt-B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endParaRPr lang="pt-B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pt-BR" sz="4000" b="1" dirty="0" smtClean="0">
              <a:solidFill>
                <a:srgbClr val="000000"/>
              </a:solidFill>
            </a:endParaRPr>
          </a:p>
          <a:p>
            <a:pPr algn="ctr">
              <a:buNone/>
            </a:pPr>
            <a:r>
              <a:rPr lang="pt-BR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DISCÍPULOS </a:t>
            </a:r>
            <a:r>
              <a:rPr lang="pt-BR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DISCÍPULAS PARA A MISSÃO</a:t>
            </a:r>
          </a:p>
          <a:p>
            <a:endParaRPr lang="pt-BR" sz="4000" dirty="0">
              <a:solidFill>
                <a:srgbClr val="000000"/>
              </a:solidFill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pt-B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pt-B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pt-BR" sz="3600" b="1" dirty="0" smtClean="0">
                <a:solidFill>
                  <a:srgbClr val="000000"/>
                </a:solidFill>
              </a:rPr>
              <a:t> </a:t>
            </a:r>
            <a:r>
              <a:rPr lang="pt-B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4ª LINHA DE AÇÃO </a:t>
            </a:r>
            <a:r>
              <a:rPr lang="pt-B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pt-B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endParaRPr lang="pt-B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t-B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AVANÇOS</a:t>
            </a:r>
            <a:endParaRPr lang="pt-B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2214554"/>
            <a:ext cx="8215370" cy="3822709"/>
          </a:xfrm>
        </p:spPr>
        <p:txBody>
          <a:bodyPr>
            <a:normAutofit fontScale="77500" lnSpcReduction="20000"/>
          </a:bodyPr>
          <a:lstStyle/>
          <a:p>
            <a:pPr marL="0" lvl="0" indent="0" algn="just">
              <a:buFont typeface="Wingdings" pitchFamily="2" charset="2"/>
              <a:buChar char="q"/>
            </a:pPr>
            <a:r>
              <a:rPr lang="pt-BR" sz="3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PARTICIPAÇÃO </a:t>
            </a:r>
            <a:r>
              <a:rPr lang="pt-BR" sz="3300" dirty="0" smtClean="0">
                <a:solidFill>
                  <a:srgbClr val="000000"/>
                </a:solidFill>
              </a:rPr>
              <a:t>dos </a:t>
            </a:r>
            <a:r>
              <a:rPr lang="pt-BR" sz="3300" dirty="0">
                <a:solidFill>
                  <a:srgbClr val="000000"/>
                </a:solidFill>
              </a:rPr>
              <a:t>jovens em </a:t>
            </a:r>
            <a:r>
              <a:rPr lang="pt-BR" sz="33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AÇÕES MISSIONÁRIAS</a:t>
            </a:r>
            <a:r>
              <a:rPr lang="pt-BR" sz="3300" dirty="0" smtClean="0">
                <a:solidFill>
                  <a:srgbClr val="000000"/>
                </a:solidFill>
              </a:rPr>
              <a:t>: </a:t>
            </a:r>
            <a:r>
              <a:rPr lang="pt-BR" sz="3300" dirty="0">
                <a:solidFill>
                  <a:srgbClr val="000000"/>
                </a:solidFill>
              </a:rPr>
              <a:t>Missão Jovem, Missões Poupares, Semana Missionária, Jornada da Confiança, entre outros;</a:t>
            </a:r>
          </a:p>
          <a:p>
            <a:pPr marL="0" lvl="0" indent="0" algn="just">
              <a:buFont typeface="Wingdings" pitchFamily="2" charset="2"/>
              <a:buChar char="q"/>
            </a:pPr>
            <a:r>
              <a:rPr lang="pt-BR" sz="33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MISSÃO</a:t>
            </a:r>
            <a:r>
              <a:rPr lang="pt-BR" sz="3300" dirty="0" smtClean="0">
                <a:solidFill>
                  <a:srgbClr val="000000"/>
                </a:solidFill>
              </a:rPr>
              <a:t> </a:t>
            </a:r>
            <a:r>
              <a:rPr lang="pt-BR" sz="3300" dirty="0">
                <a:solidFill>
                  <a:srgbClr val="000000"/>
                </a:solidFill>
              </a:rPr>
              <a:t>emerge como </a:t>
            </a:r>
            <a:r>
              <a:rPr lang="pt-BR" sz="3300" b="1" dirty="0">
                <a:solidFill>
                  <a:srgbClr val="000000"/>
                </a:solidFill>
              </a:rPr>
              <a:t>tema central </a:t>
            </a:r>
            <a:r>
              <a:rPr lang="pt-BR" sz="3300" dirty="0">
                <a:solidFill>
                  <a:srgbClr val="000000"/>
                </a:solidFill>
              </a:rPr>
              <a:t>das </a:t>
            </a:r>
            <a:r>
              <a:rPr lang="pt-BR" sz="3300" dirty="0" smtClean="0">
                <a:solidFill>
                  <a:srgbClr val="000000"/>
                </a:solidFill>
              </a:rPr>
              <a:t>reflexões e ações pastorais</a:t>
            </a:r>
            <a:r>
              <a:rPr lang="pt-BR" sz="3300" dirty="0" smtClean="0">
                <a:solidFill>
                  <a:srgbClr val="000000"/>
                </a:solidFill>
              </a:rPr>
              <a:t>.</a:t>
            </a:r>
          </a:p>
          <a:p>
            <a:pPr marL="0" indent="0" algn="just">
              <a:buFont typeface="Wingdings" pitchFamily="2" charset="2"/>
              <a:buChar char="q"/>
            </a:pPr>
            <a:r>
              <a:rPr lang="pt-BR" sz="3300" dirty="0" smtClean="0">
                <a:solidFill>
                  <a:srgbClr val="000000"/>
                </a:solidFill>
              </a:rPr>
              <a:t>Jovens assumindo a Boa Nova do Evangelho e se disponibilizam para ajudar na </a:t>
            </a:r>
            <a:r>
              <a:rPr lang="pt-BR" sz="33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MISSÃO EVANGELIZADORA DA IGREJA</a:t>
            </a:r>
            <a:r>
              <a:rPr lang="pt-BR" sz="3300" dirty="0" smtClean="0">
                <a:solidFill>
                  <a:srgbClr val="000000"/>
                </a:solidFill>
              </a:rPr>
              <a:t> como: catequistas, formando grupos de jovens e pós-crisma.</a:t>
            </a:r>
          </a:p>
          <a:p>
            <a:pPr marL="0" lvl="0" indent="0">
              <a:buFont typeface="Wingdings" pitchFamily="2" charset="2"/>
              <a:buChar char="q"/>
            </a:pPr>
            <a:endParaRPr lang="pt-BR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pt-BR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672" y="345141"/>
            <a:ext cx="6048672" cy="99562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tx1"/>
                </a:solidFill>
                <a:latin typeface="Arial Black" pitchFamily="34" charset="0"/>
              </a:rPr>
              <a:t>DESAFIOS</a:t>
            </a:r>
            <a:endParaRPr lang="pt-BR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2060848"/>
            <a:ext cx="8715436" cy="5256584"/>
          </a:xfrm>
        </p:spPr>
        <p:txBody>
          <a:bodyPr anchor="ctr">
            <a:normAutofit fontScale="92500"/>
          </a:bodyPr>
          <a:lstStyle/>
          <a:p>
            <a:pPr marL="0" lvl="0" indent="0" algn="just">
              <a:buFont typeface="Wingdings" pitchFamily="2" charset="2"/>
              <a:buChar char="Ø"/>
            </a:pPr>
            <a:r>
              <a:rPr lang="pt-BR" sz="2400" dirty="0" smtClean="0">
                <a:solidFill>
                  <a:srgbClr val="000000"/>
                </a:solidFill>
              </a:rPr>
              <a:t>Consolidar </a:t>
            </a:r>
            <a:r>
              <a:rPr lang="pt-BR" sz="2400" dirty="0">
                <a:solidFill>
                  <a:srgbClr val="000000"/>
                </a:solidFill>
              </a:rPr>
              <a:t>e ampliar o </a:t>
            </a:r>
            <a:r>
              <a:rPr lang="pt-B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PROTAGONISMO</a:t>
            </a:r>
            <a:r>
              <a:rPr lang="pt-BR" sz="2400" b="1" dirty="0" smtClean="0">
                <a:solidFill>
                  <a:srgbClr val="000000"/>
                </a:solidFill>
              </a:rPr>
              <a:t> </a:t>
            </a:r>
            <a:r>
              <a:rPr lang="pt-BR" sz="2400" dirty="0">
                <a:solidFill>
                  <a:srgbClr val="000000"/>
                </a:solidFill>
              </a:rPr>
              <a:t>juvenil no discipulado e na missão;</a:t>
            </a:r>
          </a:p>
          <a:p>
            <a:pPr marL="0" lvl="0" indent="0" algn="just">
              <a:buFont typeface="Wingdings" pitchFamily="2" charset="2"/>
              <a:buChar char="Ø"/>
            </a:pPr>
            <a:r>
              <a:rPr lang="pt-BR" sz="2400" dirty="0">
                <a:solidFill>
                  <a:srgbClr val="000000"/>
                </a:solidFill>
              </a:rPr>
              <a:t>Abertura para uma Igreja em </a:t>
            </a:r>
            <a:r>
              <a:rPr lang="pt-B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ESTADO PERMANENTE </a:t>
            </a:r>
            <a:r>
              <a:rPr lang="pt-BR" sz="2400" dirty="0" smtClean="0">
                <a:solidFill>
                  <a:srgbClr val="000000"/>
                </a:solidFill>
              </a:rPr>
              <a:t>de </a:t>
            </a:r>
            <a:r>
              <a:rPr lang="pt-BR" sz="2400" dirty="0">
                <a:solidFill>
                  <a:srgbClr val="000000"/>
                </a:solidFill>
              </a:rPr>
              <a:t>missão;</a:t>
            </a:r>
          </a:p>
          <a:p>
            <a:pPr marL="0" lvl="0" indent="0" algn="just">
              <a:buFont typeface="Wingdings" pitchFamily="2" charset="2"/>
              <a:buChar char="Ø"/>
            </a:pPr>
            <a:r>
              <a:rPr lang="pt-B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INVESTIR EM AÇÕES MISSIONÁRIAS</a:t>
            </a:r>
            <a:r>
              <a:rPr lang="pt-B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t-BR" sz="2400" dirty="0">
                <a:solidFill>
                  <a:srgbClr val="000000"/>
                </a:solidFill>
              </a:rPr>
              <a:t>principalmente missões jovens, em </a:t>
            </a:r>
            <a:r>
              <a:rPr lang="pt-BR" sz="2400" dirty="0" smtClean="0">
                <a:solidFill>
                  <a:srgbClr val="000000"/>
                </a:solidFill>
              </a:rPr>
              <a:t>ambientes </a:t>
            </a:r>
            <a:r>
              <a:rPr lang="pt-BR" sz="2400" dirty="0">
                <a:solidFill>
                  <a:srgbClr val="000000"/>
                </a:solidFill>
              </a:rPr>
              <a:t>como </a:t>
            </a:r>
            <a:r>
              <a:rPr lang="pt-BR" sz="2400" b="1" dirty="0">
                <a:solidFill>
                  <a:srgbClr val="000000"/>
                </a:solidFill>
              </a:rPr>
              <a:t>escolas, universidades, periferias </a:t>
            </a:r>
            <a:r>
              <a:rPr lang="pt-BR" sz="2400" dirty="0">
                <a:solidFill>
                  <a:srgbClr val="000000"/>
                </a:solidFill>
              </a:rPr>
              <a:t>e com dependentes químicos é quase </a:t>
            </a:r>
            <a:r>
              <a:rPr lang="pt-BR" sz="2400" dirty="0" smtClean="0">
                <a:solidFill>
                  <a:srgbClr val="000000"/>
                </a:solidFill>
              </a:rPr>
              <a:t>inexistente</a:t>
            </a:r>
            <a:r>
              <a:rPr lang="pt-BR" sz="2400" dirty="0" smtClean="0">
                <a:solidFill>
                  <a:srgbClr val="000000"/>
                </a:solidFill>
              </a:rPr>
              <a:t>.</a:t>
            </a:r>
          </a:p>
          <a:p>
            <a:pPr marL="0" lvl="0" indent="0" algn="just">
              <a:buFont typeface="Wingdings" pitchFamily="2" charset="2"/>
              <a:buChar char="v"/>
            </a:pPr>
            <a:r>
              <a:rPr lang="pt-BR" sz="2400" b="1" dirty="0" smtClean="0">
                <a:solidFill>
                  <a:srgbClr val="000000"/>
                </a:solidFill>
              </a:rPr>
              <a:t>Clarear a conceituação de</a:t>
            </a:r>
            <a:r>
              <a:rPr lang="pt-BR" sz="2400" dirty="0" smtClean="0">
                <a:solidFill>
                  <a:srgbClr val="000000"/>
                </a:solidFill>
              </a:rPr>
              <a:t> </a:t>
            </a:r>
            <a:r>
              <a:rPr lang="pt-BR" sz="2400" b="1" dirty="0" smtClean="0">
                <a:solidFill>
                  <a:srgbClr val="000000"/>
                </a:solidFill>
              </a:rPr>
              <a:t>evangelização e missão</a:t>
            </a:r>
            <a:r>
              <a:rPr lang="pt-BR" sz="2400" dirty="0" smtClean="0">
                <a:solidFill>
                  <a:srgbClr val="000000"/>
                </a:solidFill>
              </a:rPr>
              <a:t>;</a:t>
            </a:r>
          </a:p>
          <a:p>
            <a:pPr marL="0" lvl="0" indent="0" algn="just">
              <a:buFont typeface="Wingdings" pitchFamily="2" charset="2"/>
              <a:buChar char="v"/>
            </a:pPr>
            <a:r>
              <a:rPr lang="pt-BR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DIALOGAR COM A REALIDADE JUVENIL</a:t>
            </a:r>
            <a:r>
              <a:rPr lang="pt-BR" sz="2400" dirty="0" smtClean="0">
                <a:solidFill>
                  <a:srgbClr val="000000"/>
                </a:solidFill>
              </a:rPr>
              <a:t>, buscando compreender as diferentes linguagens;</a:t>
            </a:r>
          </a:p>
          <a:p>
            <a:pPr marL="0" lvl="0" indent="0" algn="just">
              <a:buFont typeface="Wingdings" pitchFamily="2" charset="2"/>
              <a:buChar char="v"/>
            </a:pPr>
            <a:r>
              <a:rPr lang="pt-BR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DICOTOMIA ENTRE VIDA ECLESIAL E VIDA SOCIAL</a:t>
            </a:r>
            <a:r>
              <a:rPr lang="pt-BR" sz="2400" dirty="0" smtClean="0">
                <a:solidFill>
                  <a:srgbClr val="000000"/>
                </a:solidFill>
              </a:rPr>
              <a:t>, resistência a um engajamento social e político;</a:t>
            </a:r>
          </a:p>
          <a:p>
            <a:pPr marL="0" lvl="0" indent="0" algn="just">
              <a:buFont typeface="Wingdings" pitchFamily="2" charset="2"/>
              <a:buChar char="Ø"/>
            </a:pPr>
            <a:endParaRPr lang="pt-BR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pt-BR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PRINCÍPIOS ORIENTADORES</a:t>
            </a:r>
            <a:endParaRPr lang="pt-BR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8482" y="2105902"/>
            <a:ext cx="8643998" cy="5643578"/>
          </a:xfrm>
        </p:spPr>
        <p:txBody>
          <a:bodyPr anchor="ctr">
            <a:normAutofit/>
          </a:bodyPr>
          <a:lstStyle/>
          <a:p>
            <a:pPr marL="0" lvl="0" indent="0">
              <a:buNone/>
            </a:pPr>
            <a:r>
              <a:rPr lang="pt-B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DISCIPULADO</a:t>
            </a:r>
            <a:r>
              <a:rPr lang="pt-BR" sz="2800" dirty="0" smtClean="0">
                <a:solidFill>
                  <a:srgbClr val="000000"/>
                </a:solidFill>
              </a:rPr>
              <a:t> </a:t>
            </a:r>
            <a:r>
              <a:rPr lang="pt-BR" sz="2800" dirty="0">
                <a:solidFill>
                  <a:srgbClr val="000000"/>
                </a:solidFill>
              </a:rPr>
              <a:t>é estar com Jesus e aprender Dele: </a:t>
            </a:r>
            <a:r>
              <a:rPr lang="pt-BR" sz="2800" b="1" dirty="0">
                <a:solidFill>
                  <a:srgbClr val="000000"/>
                </a:solidFill>
              </a:rPr>
              <a:t>ser </a:t>
            </a:r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APRENDIZ DA CIÊNCIA DO MESTRE</a:t>
            </a:r>
            <a:r>
              <a:rPr lang="pt-BR" sz="2800" dirty="0" smtClean="0">
                <a:solidFill>
                  <a:srgbClr val="000000"/>
                </a:solidFill>
              </a:rPr>
              <a:t>. </a:t>
            </a:r>
            <a:r>
              <a:rPr lang="pt-BR" sz="2800" dirty="0">
                <a:solidFill>
                  <a:srgbClr val="000000"/>
                </a:solidFill>
              </a:rPr>
              <a:t>O discípulo deve tornar-se, em seu processo de fé, um missionário. </a:t>
            </a:r>
          </a:p>
          <a:p>
            <a:pPr marL="0" lvl="0" indent="0">
              <a:buNone/>
            </a:pPr>
            <a:r>
              <a:rPr lang="pt-BR" sz="2800" dirty="0">
                <a:solidFill>
                  <a:srgbClr val="000000"/>
                </a:solidFill>
              </a:rPr>
              <a:t>Quando </a:t>
            </a:r>
            <a:r>
              <a:rPr lang="pt-BR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ASSUME O EVANGELHO </a:t>
            </a:r>
            <a:r>
              <a:rPr lang="pt-BR" sz="2800" dirty="0" smtClean="0">
                <a:solidFill>
                  <a:srgbClr val="000000"/>
                </a:solidFill>
              </a:rPr>
              <a:t>e </a:t>
            </a:r>
            <a:r>
              <a:rPr lang="pt-BR" sz="2800" dirty="0">
                <a:solidFill>
                  <a:srgbClr val="000000"/>
                </a:solidFill>
              </a:rPr>
              <a:t>a </a:t>
            </a: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proposta do reino</a:t>
            </a:r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800" dirty="0" smtClean="0">
                <a:solidFill>
                  <a:srgbClr val="000000"/>
                </a:solidFill>
              </a:rPr>
              <a:t>em </a:t>
            </a:r>
            <a:r>
              <a:rPr lang="pt-BR" sz="2800" dirty="0">
                <a:solidFill>
                  <a:srgbClr val="000000"/>
                </a:solidFill>
              </a:rPr>
              <a:t>sua vida, o </a:t>
            </a:r>
            <a:r>
              <a:rPr lang="pt-BR" sz="2800" b="1" dirty="0">
                <a:solidFill>
                  <a:srgbClr val="000000"/>
                </a:solidFill>
              </a:rPr>
              <a:t>jovem </a:t>
            </a:r>
            <a:r>
              <a:rPr lang="pt-B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COMPROMETE-SE,</a:t>
            </a:r>
            <a:r>
              <a:rPr lang="pt-BR" sz="2800" b="1" dirty="0" smtClean="0">
                <a:solidFill>
                  <a:srgbClr val="000000"/>
                </a:solidFill>
              </a:rPr>
              <a:t> </a:t>
            </a:r>
            <a:r>
              <a:rPr lang="pt-BR" sz="2800" dirty="0">
                <a:solidFill>
                  <a:srgbClr val="000000"/>
                </a:solidFill>
              </a:rPr>
              <a:t>tornando-se apóstolo de outros jovens (</a:t>
            </a:r>
            <a:r>
              <a:rPr lang="pt-BR" sz="2800" dirty="0" err="1">
                <a:solidFill>
                  <a:srgbClr val="000000"/>
                </a:solidFill>
              </a:rPr>
              <a:t>Doc</a:t>
            </a:r>
            <a:r>
              <a:rPr lang="pt-BR" sz="2800" dirty="0">
                <a:solidFill>
                  <a:srgbClr val="000000"/>
                </a:solidFill>
              </a:rPr>
              <a:t>. 85, nº 176).</a:t>
            </a:r>
          </a:p>
          <a:p>
            <a:pPr marL="0" indent="0">
              <a:buNone/>
            </a:pPr>
            <a:r>
              <a:rPr lang="pt-BR" sz="2800" b="1" dirty="0">
                <a:solidFill>
                  <a:srgbClr val="000000"/>
                </a:solidFill>
              </a:rPr>
              <a:t> </a:t>
            </a:r>
            <a:endParaRPr lang="pt-BR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pt-BR" sz="3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916832"/>
            <a:ext cx="8715436" cy="6357958"/>
          </a:xfrm>
        </p:spPr>
        <p:txBody>
          <a:bodyPr anchor="ctr">
            <a:normAutofit/>
          </a:bodyPr>
          <a:lstStyle/>
          <a:p>
            <a:pPr marL="0" lvl="0" indent="0" algn="ctr">
              <a:buNone/>
            </a:pPr>
            <a:r>
              <a:rPr lang="pt-BR" sz="2800" dirty="0" smtClean="0">
                <a:solidFill>
                  <a:srgbClr val="000000"/>
                </a:solidFill>
              </a:rPr>
              <a:t>A </a:t>
            </a:r>
            <a:r>
              <a:rPr lang="pt-B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Igreja deve estar atenta </a:t>
            </a:r>
            <a:r>
              <a:rPr lang="pt-BR" sz="2800" dirty="0" smtClean="0">
                <a:solidFill>
                  <a:srgbClr val="000000"/>
                </a:solidFill>
              </a:rPr>
              <a:t>para o conjunto da população jovem, não </a:t>
            </a:r>
            <a:r>
              <a:rPr lang="pt-B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restringido</a:t>
            </a:r>
            <a:r>
              <a:rPr lang="pt-BR" sz="2800" dirty="0" smtClean="0">
                <a:solidFill>
                  <a:srgbClr val="000000"/>
                </a:solidFill>
              </a:rPr>
              <a:t> seu foco apenas aqueles </a:t>
            </a:r>
            <a:r>
              <a:rPr lang="pt-B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atingidos pela ação pastoral</a:t>
            </a:r>
            <a:r>
              <a:rPr lang="pt-BR" sz="2800" dirty="0" smtClean="0">
                <a:solidFill>
                  <a:srgbClr val="000000"/>
                </a:solidFill>
              </a:rPr>
              <a:t>. Estimular o espírito missionário para que os jovens, a partir do </a:t>
            </a:r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ENCONTRO COM JESUS CRISTO </a:t>
            </a:r>
            <a:r>
              <a:rPr lang="pt-BR" sz="2800" dirty="0" smtClean="0">
                <a:solidFill>
                  <a:srgbClr val="000000"/>
                </a:solidFill>
              </a:rPr>
              <a:t>e o projeto de vida por Ele proposto, assumam seu papel na sociedade, trabalhando a </a:t>
            </a:r>
            <a:r>
              <a:rPr lang="pt-B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dimensão social da fé</a:t>
            </a:r>
            <a:r>
              <a:rPr lang="pt-BR" sz="2800" b="1" dirty="0" smtClean="0">
                <a:solidFill>
                  <a:srgbClr val="000000"/>
                </a:solidFill>
              </a:rPr>
              <a:t>, </a:t>
            </a:r>
            <a:r>
              <a:rPr lang="pt-BR" sz="2800" dirty="0" smtClean="0">
                <a:solidFill>
                  <a:srgbClr val="000000"/>
                </a:solidFill>
              </a:rPr>
              <a:t>tendo a </a:t>
            </a:r>
            <a:r>
              <a:rPr lang="pt-B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luta pela justiça como elemento constitutivo </a:t>
            </a:r>
            <a:r>
              <a:rPr lang="pt-BR" sz="2800" dirty="0" smtClean="0">
                <a:solidFill>
                  <a:srgbClr val="000000"/>
                </a:solidFill>
              </a:rPr>
              <a:t>da Evangelização (</a:t>
            </a:r>
            <a:r>
              <a:rPr lang="pt-BR" sz="2800" dirty="0" err="1" smtClean="0">
                <a:solidFill>
                  <a:srgbClr val="000000"/>
                </a:solidFill>
              </a:rPr>
              <a:t>Doc</a:t>
            </a:r>
            <a:r>
              <a:rPr lang="pt-BR" sz="2800" dirty="0" smtClean="0">
                <a:solidFill>
                  <a:srgbClr val="000000"/>
                </a:solidFill>
              </a:rPr>
              <a:t>. 85, nº 177).</a:t>
            </a:r>
          </a:p>
          <a:p>
            <a:pPr marL="0" indent="0" algn="ctr">
              <a:buNone/>
            </a:pPr>
            <a:endParaRPr lang="pt-BR" sz="2800" dirty="0" smtClean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pt-BR" sz="2800" dirty="0">
              <a:solidFill>
                <a:srgbClr val="000000"/>
              </a:solidFill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27584" y="345141"/>
            <a:ext cx="7488832" cy="142767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PRINCÍPIOS ORIENTADORES</a:t>
            </a:r>
            <a:endParaRPr lang="pt-BR" sz="36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PISTAS DE AÇÃO</a:t>
            </a:r>
            <a:endParaRPr lang="pt-B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2071678"/>
            <a:ext cx="9144000" cy="5068084"/>
          </a:xfrm>
        </p:spPr>
        <p:txBody>
          <a:bodyPr anchor="ctr">
            <a:normAutofit fontScale="85000" lnSpcReduction="20000"/>
          </a:bodyPr>
          <a:lstStyle/>
          <a:p>
            <a:pPr marL="0" lvl="0" indent="0" algn="just">
              <a:buFont typeface="Wingdings" pitchFamily="2" charset="2"/>
              <a:buChar char="q"/>
            </a:pPr>
            <a:r>
              <a:rPr lang="pt-BR" sz="31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FORMAÇÃO INTEGRAL</a:t>
            </a:r>
            <a:r>
              <a:rPr lang="pt-BR" sz="3100" dirty="0" smtClean="0">
                <a:solidFill>
                  <a:srgbClr val="000000"/>
                </a:solidFill>
              </a:rPr>
              <a:t>, pensando </a:t>
            </a:r>
            <a:r>
              <a:rPr lang="pt-BR" sz="3100" dirty="0">
                <a:solidFill>
                  <a:srgbClr val="000000"/>
                </a:solidFill>
              </a:rPr>
              <a:t>ações de formação nesta </a:t>
            </a:r>
            <a:r>
              <a:rPr lang="pt-BR" sz="3100" dirty="0" smtClean="0">
                <a:solidFill>
                  <a:srgbClr val="000000"/>
                </a:solidFill>
              </a:rPr>
              <a:t>perspectiva;</a:t>
            </a:r>
          </a:p>
          <a:p>
            <a:pPr marL="0" lvl="0" indent="0" algn="just">
              <a:buFont typeface="Wingdings" pitchFamily="2" charset="2"/>
              <a:buChar char="q"/>
            </a:pPr>
            <a:r>
              <a:rPr lang="pt-BR" sz="31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MOTIVAR PROCESSOS DE AÇÕES MISSIONÁRIAS</a:t>
            </a:r>
            <a:r>
              <a:rPr lang="pt-BR" sz="3100" dirty="0" smtClean="0">
                <a:solidFill>
                  <a:srgbClr val="000000"/>
                </a:solidFill>
              </a:rPr>
              <a:t>: vivências </a:t>
            </a:r>
            <a:r>
              <a:rPr lang="pt-BR" sz="3100" dirty="0">
                <a:solidFill>
                  <a:srgbClr val="000000"/>
                </a:solidFill>
              </a:rPr>
              <a:t>de missões populares e missões jovens, entre outras possíveis, principalmente junto às fraturas sociais </a:t>
            </a:r>
            <a:r>
              <a:rPr lang="pt-BR" sz="3100" i="1" dirty="0">
                <a:solidFill>
                  <a:srgbClr val="000000"/>
                </a:solidFill>
              </a:rPr>
              <a:t>(prisões, centros de recuperação de usuários de drogas, etc</a:t>
            </a:r>
            <a:r>
              <a:rPr lang="pt-BR" sz="3100" i="1" dirty="0" smtClean="0">
                <a:solidFill>
                  <a:srgbClr val="000000"/>
                </a:solidFill>
              </a:rPr>
              <a:t>...);</a:t>
            </a:r>
          </a:p>
          <a:p>
            <a:pPr marL="0" lvl="0" indent="0" algn="just">
              <a:buFont typeface="Wingdings" pitchFamily="2" charset="2"/>
              <a:buChar char="ü"/>
            </a:pPr>
            <a:r>
              <a:rPr lang="pt-BR" sz="31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ARTICULAR</a:t>
            </a:r>
            <a:r>
              <a:rPr lang="pt-BR" sz="3100" b="1" dirty="0" smtClean="0">
                <a:solidFill>
                  <a:srgbClr val="000000"/>
                </a:solidFill>
              </a:rPr>
              <a:t> as forças que trabalham </a:t>
            </a:r>
            <a:r>
              <a:rPr lang="pt-BR" sz="31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PERSPECTIVA MISSIONÁRIA</a:t>
            </a:r>
            <a:r>
              <a:rPr lang="pt-BR" sz="3100" b="1" dirty="0" smtClean="0">
                <a:solidFill>
                  <a:srgbClr val="000000"/>
                </a:solidFill>
              </a:rPr>
              <a:t> </a:t>
            </a:r>
            <a:r>
              <a:rPr lang="pt-BR" sz="3100" dirty="0" smtClean="0">
                <a:solidFill>
                  <a:srgbClr val="000000"/>
                </a:solidFill>
              </a:rPr>
              <a:t>para desenvolver serviços e projetos comuns: </a:t>
            </a:r>
            <a:r>
              <a:rPr lang="pt-BR" sz="3100" i="1" dirty="0" smtClean="0">
                <a:solidFill>
                  <a:srgbClr val="000000"/>
                </a:solidFill>
              </a:rPr>
              <a:t>Juventude Missionária, Projeto Missão Jovem, parcerias com outras pastorais afins (Missionária, Educação, Pastoral da Criança, Catequese...); </a:t>
            </a:r>
          </a:p>
          <a:p>
            <a:pPr marL="0" lvl="0" indent="0" algn="just">
              <a:buFont typeface="Wingdings" pitchFamily="2" charset="2"/>
              <a:buChar char="ü"/>
            </a:pPr>
            <a:r>
              <a:rPr lang="pt-BR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INCENTIVAR</a:t>
            </a:r>
            <a:r>
              <a:rPr lang="pt-BR" sz="3100" dirty="0" smtClean="0">
                <a:solidFill>
                  <a:srgbClr val="000000"/>
                </a:solidFill>
              </a:rPr>
              <a:t> e </a:t>
            </a:r>
            <a:r>
              <a:rPr lang="pt-BR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ACOMPANHAR</a:t>
            </a:r>
            <a:r>
              <a:rPr lang="pt-BR" sz="3100" dirty="0" smtClean="0">
                <a:solidFill>
                  <a:srgbClr val="000000"/>
                </a:solidFill>
              </a:rPr>
              <a:t> os jovens na participação dos </a:t>
            </a:r>
            <a:r>
              <a:rPr lang="pt-BR" sz="3100" b="1" dirty="0" smtClean="0">
                <a:solidFill>
                  <a:srgbClr val="000000"/>
                </a:solidFill>
              </a:rPr>
              <a:t>Conselhos Municipais e das Conferências de Juventude</a:t>
            </a:r>
            <a:r>
              <a:rPr lang="pt-BR" sz="3100" dirty="0" smtClean="0">
                <a:solidFill>
                  <a:srgbClr val="000000"/>
                </a:solidFill>
              </a:rPr>
              <a:t>.</a:t>
            </a:r>
          </a:p>
          <a:p>
            <a:pPr marL="0" lvl="0" indent="0" algn="just">
              <a:buFont typeface="Wingdings" pitchFamily="2" charset="2"/>
              <a:buChar char="q"/>
            </a:pPr>
            <a:endParaRPr lang="pt-BR" sz="2800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894414"/>
            <a:ext cx="9180512" cy="6215106"/>
          </a:xfrm>
        </p:spPr>
        <p:txBody>
          <a:bodyPr anchor="ctr">
            <a:noAutofit/>
          </a:bodyPr>
          <a:lstStyle/>
          <a:p>
            <a:pPr marL="0" lvl="0" indent="0" algn="just">
              <a:buFont typeface="Wingdings" pitchFamily="2" charset="2"/>
              <a:buChar char="ü"/>
            </a:pPr>
            <a:r>
              <a:rPr lang="pt-BR" sz="2800" b="1" dirty="0" smtClean="0">
                <a:solidFill>
                  <a:srgbClr val="000000"/>
                </a:solidFill>
              </a:rPr>
              <a:t>Mobilizar os jovens da comunidade eclesial </a:t>
            </a:r>
            <a:r>
              <a:rPr lang="pt-BR" sz="2800" dirty="0" smtClean="0">
                <a:solidFill>
                  <a:srgbClr val="000000"/>
                </a:solidFill>
              </a:rPr>
              <a:t>para que se tornem missionários nos ambientes em que estão inseridos e naqueles onde há maiores desafio</a:t>
            </a:r>
            <a:r>
              <a:rPr lang="pt-BR" sz="2400" dirty="0" smtClean="0">
                <a:solidFill>
                  <a:srgbClr val="000000"/>
                </a:solidFill>
              </a:rPr>
              <a:t>s</a:t>
            </a:r>
            <a:r>
              <a:rPr lang="pt-BR" sz="2400" b="1" dirty="0" smtClean="0">
                <a:solidFill>
                  <a:schemeClr val="tx1"/>
                </a:solidFill>
              </a:rPr>
              <a:t>;</a:t>
            </a:r>
            <a:r>
              <a:rPr lang="pt-BR" sz="2400" b="1" dirty="0" smtClean="0">
                <a:solidFill>
                  <a:srgbClr val="C00000"/>
                </a:solidFill>
              </a:rPr>
              <a:t>(</a:t>
            </a:r>
            <a:r>
              <a:rPr lang="pt-BR" sz="2800" b="1" dirty="0" smtClean="0">
                <a:solidFill>
                  <a:srgbClr val="C00000"/>
                </a:solidFill>
              </a:rPr>
              <a:t>LEIGO)</a:t>
            </a:r>
          </a:p>
          <a:p>
            <a:pPr marL="0" lvl="0" indent="0" algn="just">
              <a:buFont typeface="Wingdings" pitchFamily="2" charset="2"/>
              <a:buChar char="ü"/>
            </a:pPr>
            <a:r>
              <a:rPr lang="pt-B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 CONTINUIDADE ÀS AÇÕES E PROJETOS DESENVOLVIDOS </a:t>
            </a:r>
            <a:r>
              <a:rPr lang="pt-BR" sz="2400" dirty="0" smtClean="0">
                <a:solidFill>
                  <a:srgbClr val="000000"/>
                </a:solidFill>
              </a:rPr>
              <a:t>a partir da Peregrinação dos Símbolos da JMJ (cruz e ícone), da Semana Missionária e da própria JMJ, </a:t>
            </a:r>
            <a:r>
              <a:rPr lang="pt-BR" sz="2800" b="1" dirty="0" smtClean="0">
                <a:solidFill>
                  <a:srgbClr val="000000"/>
                </a:solidFill>
              </a:rPr>
              <a:t>despertando nos jovens o interesse pela missão.</a:t>
            </a:r>
          </a:p>
          <a:p>
            <a:pPr marL="0" indent="0">
              <a:buNone/>
            </a:pPr>
            <a:endParaRPr lang="pt-BR" sz="2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pt-BR" sz="2800" dirty="0">
              <a:solidFill>
                <a:srgbClr val="00000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331640" y="548680"/>
            <a:ext cx="648072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PISTAS DE AÇÃO</a:t>
            </a:r>
            <a:endParaRPr lang="pt-B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49071"/>
            <a:ext cx="8229600" cy="5340369"/>
          </a:xfrm>
        </p:spPr>
        <p:txBody>
          <a:bodyPr anchor="ctr">
            <a:normAutofit/>
          </a:bodyPr>
          <a:lstStyle/>
          <a:p>
            <a:pPr algn="ctr">
              <a:buNone/>
            </a:pPr>
            <a:endParaRPr lang="pt-BR" sz="4000" b="1" dirty="0" smtClean="0">
              <a:solidFill>
                <a:srgbClr val="000000"/>
              </a:solidFill>
            </a:endParaRPr>
          </a:p>
          <a:p>
            <a:pPr algn="ctr">
              <a:buNone/>
            </a:pPr>
            <a:r>
              <a:rPr lang="pt-BR" sz="4000" b="1" dirty="0" smtClean="0">
                <a:solidFill>
                  <a:srgbClr val="000000"/>
                </a:solidFill>
                <a:latin typeface="Arial Black" pitchFamily="34" charset="0"/>
              </a:rPr>
              <a:t>ESTRUTURA </a:t>
            </a:r>
            <a:r>
              <a:rPr lang="pt-BR" sz="4000" b="1" dirty="0">
                <a:solidFill>
                  <a:srgbClr val="000000"/>
                </a:solidFill>
                <a:latin typeface="Arial Black" pitchFamily="34" charset="0"/>
              </a:rPr>
              <a:t>DE ACOMPANHAMENTO</a:t>
            </a:r>
            <a:endParaRPr lang="pt-BR" sz="4000" dirty="0">
              <a:solidFill>
                <a:srgbClr val="000000"/>
              </a:solidFill>
              <a:latin typeface="Arial Black" pitchFamily="34" charset="0"/>
            </a:endParaRPr>
          </a:p>
          <a:p>
            <a:endParaRPr lang="pt-BR" sz="4000" dirty="0">
              <a:solidFill>
                <a:srgbClr val="00000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331640" y="548680"/>
            <a:ext cx="648072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5ª LINHA DE AÇÃO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tx1"/>
                </a:solidFill>
                <a:latin typeface="Arial Black" pitchFamily="34" charset="0"/>
              </a:rPr>
              <a:t>AVANÇOS</a:t>
            </a:r>
            <a:endParaRPr lang="pt-BR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2103028"/>
            <a:ext cx="8715436" cy="5286412"/>
          </a:xfrm>
        </p:spPr>
        <p:txBody>
          <a:bodyPr anchor="ctr">
            <a:normAutofit/>
          </a:bodyPr>
          <a:lstStyle/>
          <a:p>
            <a:pPr marL="0" lvl="0" indent="0" algn="just">
              <a:buFont typeface="Wingdings" pitchFamily="2" charset="2"/>
              <a:buChar char="Ø"/>
            </a:pPr>
            <a:r>
              <a:rPr lang="pt-BR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ATIVIDADES ORGANIZADAS NAS DIOCESES E ÁREAS PASTORAIS PROPORCIONARAM </a:t>
            </a:r>
            <a:r>
              <a:rPr lang="pt-B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ACOMPANHAMENTO</a:t>
            </a:r>
            <a:r>
              <a:rPr lang="pt-BR" sz="2000" dirty="0" smtClean="0">
                <a:solidFill>
                  <a:srgbClr val="000000"/>
                </a:solidFill>
              </a:rPr>
              <a:t>: </a:t>
            </a:r>
            <a:r>
              <a:rPr lang="pt-BR" sz="2000" dirty="0">
                <a:solidFill>
                  <a:srgbClr val="000000"/>
                </a:solidFill>
              </a:rPr>
              <a:t>Santas Missões, </a:t>
            </a:r>
            <a:r>
              <a:rPr lang="pt-BR" sz="2000" dirty="0" smtClean="0">
                <a:solidFill>
                  <a:srgbClr val="000000"/>
                </a:solidFill>
              </a:rPr>
              <a:t>Missão Jovem nas  escolas</a:t>
            </a:r>
            <a:r>
              <a:rPr lang="pt-BR" sz="2000" dirty="0">
                <a:solidFill>
                  <a:srgbClr val="000000"/>
                </a:solidFill>
              </a:rPr>
              <a:t>, universidades, comunidades, preparações para a JMJ, </a:t>
            </a:r>
            <a:r>
              <a:rPr lang="pt-BR" sz="2000" dirty="0" smtClean="0">
                <a:solidFill>
                  <a:srgbClr val="000000"/>
                </a:solidFill>
              </a:rPr>
              <a:t>mutirões ...</a:t>
            </a:r>
            <a:endParaRPr lang="pt-BR" sz="2000" dirty="0">
              <a:solidFill>
                <a:srgbClr val="000000"/>
              </a:solidFill>
            </a:endParaRPr>
          </a:p>
          <a:p>
            <a:pPr marL="0" lvl="0" indent="0" algn="just">
              <a:buFont typeface="Wingdings" pitchFamily="2" charset="2"/>
              <a:buChar char="Ø"/>
            </a:pPr>
            <a:r>
              <a:rPr lang="pt-B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ARTICULAÇÃO</a:t>
            </a:r>
            <a:r>
              <a:rPr lang="pt-BR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DAS DIOCESES E REGIONAIS </a:t>
            </a:r>
            <a:r>
              <a:rPr lang="pt-BR" sz="2400" b="1" dirty="0" smtClean="0">
                <a:solidFill>
                  <a:srgbClr val="000000"/>
                </a:solidFill>
              </a:rPr>
              <a:t>em </a:t>
            </a:r>
            <a:r>
              <a:rPr lang="pt-BR" sz="2400" b="1" dirty="0">
                <a:solidFill>
                  <a:srgbClr val="000000"/>
                </a:solidFill>
              </a:rPr>
              <a:t>torno da Evangelização da Juventude </a:t>
            </a:r>
            <a:r>
              <a:rPr lang="pt-BR" sz="2000" dirty="0">
                <a:solidFill>
                  <a:srgbClr val="000000"/>
                </a:solidFill>
              </a:rPr>
              <a:t>a partir das reflexões acerca do Setor Juventude, do investimento nos serviços de pastoral e da organização da JMJ.</a:t>
            </a:r>
          </a:p>
          <a:p>
            <a:pPr marL="0" lvl="0" indent="0" algn="just">
              <a:buFont typeface="Wingdings" pitchFamily="2" charset="2"/>
              <a:buChar char="Ø"/>
            </a:pPr>
            <a:r>
              <a:rPr lang="pt-BR" sz="2400" b="1" dirty="0" smtClean="0">
                <a:solidFill>
                  <a:srgbClr val="000000"/>
                </a:solidFill>
              </a:rPr>
              <a:t>Investimentos </a:t>
            </a:r>
            <a:r>
              <a:rPr lang="pt-BR" sz="2400" b="1" dirty="0">
                <a:solidFill>
                  <a:srgbClr val="000000"/>
                </a:solidFill>
              </a:rPr>
              <a:t>em instrumentos de </a:t>
            </a:r>
            <a:r>
              <a:rPr lang="pt-B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COMUNICAÇÃO </a:t>
            </a:r>
            <a:r>
              <a:rPr lang="pt-BR" sz="2400" b="1" dirty="0" smtClean="0">
                <a:solidFill>
                  <a:srgbClr val="000000"/>
                </a:solidFill>
              </a:rPr>
              <a:t>e </a:t>
            </a:r>
            <a:r>
              <a:rPr lang="pt-BR" sz="2400" b="1" dirty="0">
                <a:solidFill>
                  <a:srgbClr val="000000"/>
                </a:solidFill>
              </a:rPr>
              <a:t>evangelização virtuais</a:t>
            </a:r>
            <a:r>
              <a:rPr lang="pt-BR" sz="2400" dirty="0">
                <a:solidFill>
                  <a:srgbClr val="000000"/>
                </a:solidFill>
              </a:rPr>
              <a:t>: </a:t>
            </a:r>
            <a:r>
              <a:rPr lang="pt-BR" sz="2000" dirty="0">
                <a:solidFill>
                  <a:srgbClr val="000000"/>
                </a:solidFill>
              </a:rPr>
              <a:t>sites, </a:t>
            </a:r>
            <a:r>
              <a:rPr lang="pt-BR" sz="2000" dirty="0" smtClean="0">
                <a:solidFill>
                  <a:srgbClr val="000000"/>
                </a:solidFill>
              </a:rPr>
              <a:t>aplicativos e outros</a:t>
            </a:r>
            <a:r>
              <a:rPr lang="pt-BR" sz="2000" dirty="0">
                <a:solidFill>
                  <a:srgbClr val="000000"/>
                </a:solidFill>
              </a:rPr>
              <a:t>. </a:t>
            </a:r>
          </a:p>
          <a:p>
            <a:pPr marL="0" indent="0" algn="just">
              <a:buNone/>
            </a:pPr>
            <a:endParaRPr lang="pt-BR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pt-BR" sz="4400" i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pt-BR" sz="4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Cardeal </a:t>
            </a:r>
            <a:r>
              <a:rPr lang="pt-BR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Rylko</a:t>
            </a:r>
            <a:endParaRPr lang="pt-BR" sz="44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pt-BR" sz="4000" i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pt-BR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“</a:t>
            </a:r>
            <a:r>
              <a:rPr lang="pt-B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Cada JMJ deve se tornar um </a:t>
            </a:r>
            <a:r>
              <a:rPr lang="pt-BR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IMPULSO</a:t>
            </a:r>
            <a:r>
              <a:rPr lang="pt-BR" sz="3600" b="1" dirty="0" smtClean="0">
                <a:solidFill>
                  <a:srgbClr val="000000"/>
                </a:solidFill>
              </a:rPr>
              <a:t> </a:t>
            </a:r>
            <a:r>
              <a:rPr lang="pt-BR" sz="3200" b="1" dirty="0" smtClean="0">
                <a:solidFill>
                  <a:srgbClr val="000000"/>
                </a:solidFill>
              </a:rPr>
              <a:t>para a Pastoral Juvenil. É um momento particular</a:t>
            </a:r>
            <a:r>
              <a:rPr lang="pt-BR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</a:t>
            </a:r>
            <a:r>
              <a:rPr lang="pt-BR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EVANGELIZAÇÃO</a:t>
            </a:r>
            <a:r>
              <a:rPr lang="pt-BR" sz="4400" b="1" dirty="0" smtClean="0">
                <a:solidFill>
                  <a:srgbClr val="C00000"/>
                </a:solidFill>
              </a:rPr>
              <a:t> </a:t>
            </a:r>
            <a:r>
              <a:rPr lang="pt-BR" sz="3200" b="1" dirty="0" smtClean="0">
                <a:solidFill>
                  <a:srgbClr val="000000"/>
                </a:solidFill>
              </a:rPr>
              <a:t>e, ainda mais, </a:t>
            </a:r>
            <a:r>
              <a:rPr lang="pt-BR" sz="3200" b="1" dirty="0" smtClean="0">
                <a:solidFill>
                  <a:schemeClr val="accent5">
                    <a:lumMod val="50000"/>
                  </a:schemeClr>
                </a:solidFill>
              </a:rPr>
              <a:t>de escuta desta nova geração </a:t>
            </a:r>
            <a:r>
              <a:rPr lang="pt-BR" sz="3200" b="1" dirty="0" smtClean="0">
                <a:solidFill>
                  <a:srgbClr val="000000"/>
                </a:solidFill>
              </a:rPr>
              <a:t>que está chegando”.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1"/>
                </a:solidFill>
                <a:latin typeface="Arial Black" pitchFamily="34" charset="0"/>
              </a:rPr>
              <a:t>DESAFIOS</a:t>
            </a:r>
            <a:endParaRPr lang="pt-BR" sz="36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928802"/>
            <a:ext cx="9180512" cy="4525963"/>
          </a:xfrm>
        </p:spPr>
        <p:txBody>
          <a:bodyPr anchor="ctr">
            <a:noAutofit/>
          </a:bodyPr>
          <a:lstStyle/>
          <a:p>
            <a:pPr marL="0" lvl="0" indent="0" algn="just">
              <a:buFont typeface="Wingdings" pitchFamily="2" charset="2"/>
              <a:buChar char="v"/>
            </a:pPr>
            <a:r>
              <a:rPr lang="pt-BR" sz="2300" dirty="0" smtClean="0">
                <a:solidFill>
                  <a:srgbClr val="000000"/>
                </a:solidFill>
              </a:rPr>
              <a:t>Os </a:t>
            </a:r>
            <a:r>
              <a:rPr lang="pt-BR" sz="23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padres e </a:t>
            </a:r>
            <a:r>
              <a:rPr lang="pt-BR" sz="2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religiosos/as </a:t>
            </a:r>
            <a:r>
              <a:rPr lang="pt-BR" sz="2300" dirty="0" smtClean="0">
                <a:solidFill>
                  <a:srgbClr val="000000"/>
                </a:solidFill>
              </a:rPr>
              <a:t>envolvidos com </a:t>
            </a:r>
            <a:r>
              <a:rPr lang="pt-BR" sz="23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administração </a:t>
            </a:r>
            <a:r>
              <a:rPr lang="pt-BR" sz="23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pt-BR" sz="23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gestão </a:t>
            </a:r>
            <a:r>
              <a:rPr lang="pt-BR" sz="2300" dirty="0">
                <a:solidFill>
                  <a:srgbClr val="000000"/>
                </a:solidFill>
              </a:rPr>
              <a:t>das comunidades e </a:t>
            </a:r>
            <a:r>
              <a:rPr lang="pt-BR" sz="2300" dirty="0" smtClean="0">
                <a:solidFill>
                  <a:srgbClr val="000000"/>
                </a:solidFill>
              </a:rPr>
              <a:t>estruturas; </a:t>
            </a:r>
            <a:endParaRPr lang="pt-BR" sz="2300" dirty="0" smtClean="0">
              <a:solidFill>
                <a:srgbClr val="000000"/>
              </a:solidFill>
            </a:endParaRPr>
          </a:p>
          <a:p>
            <a:pPr marL="0" lvl="0" indent="0" algn="just">
              <a:buFont typeface="Wingdings" pitchFamily="2" charset="2"/>
              <a:buChar char="v"/>
            </a:pPr>
            <a:r>
              <a:rPr lang="pt-BR" sz="2300" dirty="0" smtClean="0">
                <a:solidFill>
                  <a:srgbClr val="000000"/>
                </a:solidFill>
              </a:rPr>
              <a:t>O atendimento </a:t>
            </a:r>
            <a:r>
              <a:rPr lang="pt-BR" sz="2300" dirty="0">
                <a:solidFill>
                  <a:srgbClr val="000000"/>
                </a:solidFill>
              </a:rPr>
              <a:t>de muitas frentes de trabalho acaba deixando a </a:t>
            </a:r>
            <a:r>
              <a:rPr lang="pt-BR" sz="23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JUVENTUDE EM UM PLANO </a:t>
            </a:r>
            <a:r>
              <a:rPr lang="pt-BR" sz="23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SECUNDÁRIO</a:t>
            </a:r>
            <a:r>
              <a:rPr lang="pt-BR" sz="2300" dirty="0" smtClean="0">
                <a:solidFill>
                  <a:srgbClr val="000000"/>
                </a:solidFill>
              </a:rPr>
              <a:t>, o que</a:t>
            </a:r>
            <a:r>
              <a:rPr lang="pt-BR" sz="2300" dirty="0" smtClean="0">
                <a:solidFill>
                  <a:srgbClr val="000000"/>
                </a:solidFill>
              </a:rPr>
              <a:t> </a:t>
            </a:r>
            <a:r>
              <a:rPr lang="pt-BR" sz="2300" dirty="0">
                <a:solidFill>
                  <a:srgbClr val="000000"/>
                </a:solidFill>
              </a:rPr>
              <a:t>gera falta de disposição e disponibilidade para o </a:t>
            </a:r>
            <a:r>
              <a:rPr lang="pt-BR" sz="2300" dirty="0" smtClean="0">
                <a:solidFill>
                  <a:srgbClr val="000000"/>
                </a:solidFill>
              </a:rPr>
              <a:t>acompanhamento;</a:t>
            </a:r>
          </a:p>
          <a:p>
            <a:pPr marL="0" indent="0" algn="just">
              <a:buFont typeface="Wingdings" pitchFamily="2" charset="2"/>
              <a:buChar char="v"/>
            </a:pPr>
            <a:r>
              <a:rPr lang="pt-BR" sz="23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CONSCIENTIZAÇÃO</a:t>
            </a:r>
            <a:r>
              <a:rPr lang="pt-BR" sz="2300" dirty="0" smtClean="0">
                <a:solidFill>
                  <a:srgbClr val="000000"/>
                </a:solidFill>
              </a:rPr>
              <a:t> das comunidades </a:t>
            </a:r>
            <a:r>
              <a:rPr lang="pt-BR" sz="23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PAROQUIAIS </a:t>
            </a:r>
            <a:r>
              <a:rPr lang="pt-BR" sz="2300" dirty="0" smtClean="0">
                <a:solidFill>
                  <a:srgbClr val="000000"/>
                </a:solidFill>
              </a:rPr>
              <a:t>da </a:t>
            </a:r>
            <a:r>
              <a:rPr lang="pt-BR" sz="2300" b="1" dirty="0" smtClean="0">
                <a:solidFill>
                  <a:srgbClr val="000000"/>
                </a:solidFill>
              </a:rPr>
              <a:t>necessidade em investir em serviços e </a:t>
            </a:r>
            <a:r>
              <a:rPr lang="pt-BR" sz="2300" b="1" dirty="0" smtClean="0">
                <a:solidFill>
                  <a:srgbClr val="000000"/>
                </a:solidFill>
              </a:rPr>
              <a:t>pastorais;</a:t>
            </a:r>
            <a:endParaRPr lang="pt-BR" sz="2300" dirty="0" smtClean="0">
              <a:solidFill>
                <a:srgbClr val="000000"/>
              </a:solidFill>
            </a:endParaRPr>
          </a:p>
          <a:p>
            <a:pPr marL="0" lvl="0" indent="0" algn="just">
              <a:buFont typeface="Wingdings" pitchFamily="2" charset="2"/>
              <a:buChar char="v"/>
            </a:pPr>
            <a:r>
              <a:rPr lang="pt-BR" sz="23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INVESTIR EM PESSOAS</a:t>
            </a:r>
            <a:r>
              <a:rPr lang="pt-BR" sz="2300" b="1" dirty="0" smtClean="0">
                <a:solidFill>
                  <a:srgbClr val="000000"/>
                </a:solidFill>
              </a:rPr>
              <a:t> </a:t>
            </a:r>
            <a:r>
              <a:rPr lang="pt-BR" sz="2300" dirty="0" smtClean="0">
                <a:solidFill>
                  <a:srgbClr val="000000"/>
                </a:solidFill>
              </a:rPr>
              <a:t>que possam </a:t>
            </a:r>
            <a:r>
              <a:rPr lang="pt-BR" sz="2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ACOMPANHAR O PROCESSO</a:t>
            </a:r>
            <a:r>
              <a:rPr lang="pt-BR" sz="2300" dirty="0" smtClean="0">
                <a:solidFill>
                  <a:srgbClr val="000000"/>
                </a:solidFill>
              </a:rPr>
              <a:t> de grupos e serviços, estruturas e materiais que visem apoiar as </a:t>
            </a:r>
            <a:r>
              <a:rPr lang="pt-BR" sz="2300" dirty="0" smtClean="0">
                <a:solidFill>
                  <a:srgbClr val="000000"/>
                </a:solidFill>
              </a:rPr>
              <a:t>ações;</a:t>
            </a:r>
            <a:endParaRPr lang="pt-BR" sz="2300" dirty="0" smtClean="0">
              <a:solidFill>
                <a:srgbClr val="000000"/>
              </a:solidFill>
            </a:endParaRPr>
          </a:p>
          <a:p>
            <a:pPr marL="0" lvl="0" indent="0" algn="just">
              <a:buFont typeface="Wingdings" pitchFamily="2" charset="2"/>
              <a:buChar char="v"/>
            </a:pPr>
            <a:r>
              <a:rPr lang="pt-BR" sz="2300" b="1" dirty="0" smtClean="0">
                <a:solidFill>
                  <a:srgbClr val="000000"/>
                </a:solidFill>
              </a:rPr>
              <a:t>Elaboração de </a:t>
            </a:r>
            <a:r>
              <a:rPr lang="pt-BR" sz="23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PROJETOS/PROGRAMAS PERMANENTES,</a:t>
            </a:r>
            <a:r>
              <a:rPr lang="pt-BR" sz="2300" b="1" dirty="0" smtClean="0">
                <a:solidFill>
                  <a:srgbClr val="000000"/>
                </a:solidFill>
              </a:rPr>
              <a:t> </a:t>
            </a:r>
            <a:r>
              <a:rPr lang="pt-BR" sz="2300" dirty="0" smtClean="0">
                <a:solidFill>
                  <a:srgbClr val="000000"/>
                </a:solidFill>
              </a:rPr>
              <a:t>a curto, médio e longo </a:t>
            </a:r>
            <a:r>
              <a:rPr lang="pt-BR" sz="2300" dirty="0" smtClean="0">
                <a:solidFill>
                  <a:srgbClr val="000000"/>
                </a:solidFill>
              </a:rPr>
              <a:t>prazo</a:t>
            </a:r>
            <a:endParaRPr lang="pt-BR" sz="23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9614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t-BR" sz="3600" dirty="0" smtClean="0">
                <a:solidFill>
                  <a:schemeClr val="tx1"/>
                </a:solidFill>
                <a:latin typeface="Arial Black" pitchFamily="34" charset="0"/>
              </a:rPr>
              <a:t>PRINCÍPIOS</a:t>
            </a:r>
            <a:r>
              <a:rPr lang="pt-BR" sz="3600" b="1" dirty="0" smtClean="0">
                <a:solidFill>
                  <a:schemeClr val="tx1"/>
                </a:solidFill>
                <a:latin typeface="Arial Black" pitchFamily="34" charset="0"/>
              </a:rPr>
              <a:t> ORIENTADORES</a:t>
            </a:r>
            <a:endParaRPr lang="pt-BR" sz="36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814490"/>
            <a:ext cx="8858280" cy="5043510"/>
          </a:xfrm>
        </p:spPr>
        <p:txBody>
          <a:bodyPr anchor="ctr">
            <a:normAutofit/>
          </a:bodyPr>
          <a:lstStyle/>
          <a:p>
            <a:pPr marL="0" lvl="0" indent="0" algn="just">
              <a:buNone/>
            </a:pPr>
            <a:r>
              <a:rPr lang="pt-BR" sz="2800" dirty="0" smtClean="0">
                <a:solidFill>
                  <a:srgbClr val="000000"/>
                </a:solidFill>
              </a:rPr>
              <a:t>Como </a:t>
            </a:r>
            <a:r>
              <a:rPr lang="pt-BR" sz="2800" dirty="0">
                <a:solidFill>
                  <a:srgbClr val="000000"/>
                </a:solidFill>
              </a:rPr>
              <a:t>parte fundamental de sua missão, a evangelização organiza-se a partir </a:t>
            </a:r>
            <a:r>
              <a:rPr lang="pt-BR" sz="2800" dirty="0" smtClean="0">
                <a:solidFill>
                  <a:srgbClr val="000000"/>
                </a:solidFill>
              </a:rPr>
              <a:t>do grupo, </a:t>
            </a:r>
            <a:r>
              <a:rPr lang="pt-BR" sz="2800" dirty="0">
                <a:solidFill>
                  <a:srgbClr val="000000"/>
                </a:solidFill>
              </a:rPr>
              <a:t>gerando um </a:t>
            </a:r>
            <a:r>
              <a:rPr lang="pt-B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PROCESSO</a:t>
            </a:r>
            <a:r>
              <a:rPr lang="pt-BR" sz="2800" b="1" dirty="0" smtClean="0">
                <a:solidFill>
                  <a:srgbClr val="000000"/>
                </a:solidFill>
              </a:rPr>
              <a:t> </a:t>
            </a:r>
            <a:r>
              <a:rPr lang="pt-BR" sz="2800" dirty="0">
                <a:solidFill>
                  <a:srgbClr val="000000"/>
                </a:solidFill>
              </a:rPr>
              <a:t>dinâmico de</a:t>
            </a:r>
            <a:r>
              <a:rPr lang="pt-BR" sz="2800" b="1" dirty="0">
                <a:solidFill>
                  <a:srgbClr val="000000"/>
                </a:solidFill>
              </a:rPr>
              <a:t> </a:t>
            </a:r>
            <a:r>
              <a:rPr lang="pt-B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COMUNHÃO E PARTICIPAÇÃO,</a:t>
            </a:r>
            <a:r>
              <a:rPr lang="pt-BR" sz="2800" b="1" dirty="0" smtClean="0">
                <a:solidFill>
                  <a:srgbClr val="000000"/>
                </a:solidFill>
              </a:rPr>
              <a:t> </a:t>
            </a:r>
            <a:r>
              <a:rPr lang="pt-BR" sz="2800" dirty="0">
                <a:solidFill>
                  <a:srgbClr val="000000"/>
                </a:solidFill>
              </a:rPr>
              <a:t>criando</a:t>
            </a:r>
            <a:r>
              <a:rPr lang="pt-BR" sz="2800" b="1" dirty="0">
                <a:solidFill>
                  <a:srgbClr val="000000"/>
                </a:solidFill>
              </a:rPr>
              <a:t> </a:t>
            </a:r>
            <a:r>
              <a:rPr lang="pt-B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estruturas de coordenação, animação</a:t>
            </a:r>
            <a:r>
              <a:rPr lang="pt-B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acompanhamento que permitem o intercâmbio entre as experiências </a:t>
            </a:r>
            <a:r>
              <a:rPr lang="pt-BR" sz="2800" dirty="0">
                <a:solidFill>
                  <a:srgbClr val="000000"/>
                </a:solidFill>
              </a:rPr>
              <a:t>que se realizam nos </a:t>
            </a:r>
            <a:r>
              <a:rPr lang="pt-BR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DIFERENTES NÍVEIS DA IGREJA</a:t>
            </a:r>
            <a:r>
              <a:rPr lang="pt-BR" sz="2800" dirty="0" smtClean="0">
                <a:solidFill>
                  <a:srgbClr val="000000"/>
                </a:solidFill>
              </a:rPr>
              <a:t>: </a:t>
            </a:r>
            <a:r>
              <a:rPr lang="pt-BR" sz="2800" dirty="0">
                <a:solidFill>
                  <a:srgbClr val="000000"/>
                </a:solidFill>
              </a:rPr>
              <a:t>grupos, paróquias, áreas pastorais, dioceses, país, região e continente; para realizar organicamente sua missão </a:t>
            </a:r>
            <a:r>
              <a:rPr lang="pt-BR" sz="2800" dirty="0" smtClean="0">
                <a:solidFill>
                  <a:srgbClr val="000000"/>
                </a:solidFill>
              </a:rPr>
              <a:t>evangelizadora.</a:t>
            </a:r>
            <a:endParaRPr lang="pt-BR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pt-BR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0490" y="1604672"/>
            <a:ext cx="8643998" cy="6000792"/>
          </a:xfrm>
        </p:spPr>
        <p:txBody>
          <a:bodyPr anchor="ctr">
            <a:normAutofit/>
          </a:bodyPr>
          <a:lstStyle/>
          <a:p>
            <a:pPr marL="0" lvl="0" indent="0" algn="just">
              <a:buNone/>
            </a:pPr>
            <a:r>
              <a:rPr lang="pt-B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ESTRUTURAS DE ACOMPANHAMENTO </a:t>
            </a:r>
            <a:r>
              <a:rPr lang="pt-BR" sz="2400" dirty="0" smtClean="0">
                <a:solidFill>
                  <a:srgbClr val="000000"/>
                </a:solidFill>
              </a:rPr>
              <a:t>são assumidas por aqueles que vivem o </a:t>
            </a:r>
            <a:r>
              <a:rPr lang="pt-B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MINISTÉRIO DA ASSESSORIA </a:t>
            </a:r>
            <a:r>
              <a:rPr lang="pt-BR" sz="2400" dirty="0" smtClean="0">
                <a:solidFill>
                  <a:srgbClr val="000000"/>
                </a:solidFill>
              </a:rPr>
              <a:t>e do </a:t>
            </a:r>
            <a:r>
              <a:rPr lang="pt-B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ACOMPANHAMENTO</a:t>
            </a:r>
            <a:r>
              <a:rPr lang="pt-BR" sz="2400" dirty="0" smtClean="0">
                <a:solidFill>
                  <a:srgbClr val="000000"/>
                </a:solidFill>
              </a:rPr>
              <a:t>. Nestas estruturas, os </a:t>
            </a:r>
            <a:r>
              <a:rPr lang="pt-BR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jovens vão exercendo seu </a:t>
            </a:r>
            <a:r>
              <a:rPr lang="pt-BR" sz="24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protagonismo</a:t>
            </a:r>
            <a:r>
              <a:rPr lang="pt-BR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dirty="0" smtClean="0">
                <a:solidFill>
                  <a:srgbClr val="000000"/>
                </a:solidFill>
              </a:rPr>
              <a:t>e comprometem-se em evangelizar os outros jovens, sobretudo os que estão ameaçados em sua existência e dignidade. </a:t>
            </a:r>
            <a:r>
              <a:rPr lang="pt-BR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Jovens evangelizando jovens.</a:t>
            </a:r>
          </a:p>
          <a:p>
            <a:pPr marL="0" lvl="0" indent="0" algn="just">
              <a:buNone/>
            </a:pPr>
            <a:r>
              <a:rPr lang="pt-BR" sz="2400" dirty="0" smtClean="0">
                <a:solidFill>
                  <a:srgbClr val="000000"/>
                </a:solidFill>
              </a:rPr>
              <a:t>O foco destas estruturas de acompanhamento tem </a:t>
            </a:r>
            <a:r>
              <a:rPr lang="pt-BR" sz="2400" b="1" dirty="0" smtClean="0">
                <a:solidFill>
                  <a:srgbClr val="000000"/>
                </a:solidFill>
              </a:rPr>
              <a:t>como objetivo estar </a:t>
            </a:r>
            <a:r>
              <a:rPr lang="pt-B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SERVIÇO DAS AÇÕES DE EVANGELIZAÇÃO</a:t>
            </a:r>
            <a:r>
              <a:rPr lang="pt-BR" sz="2400" dirty="0" smtClean="0">
                <a:solidFill>
                  <a:srgbClr val="000000"/>
                </a:solidFill>
              </a:rPr>
              <a:t>. Não devem ser espaços de poder ou hierarquia, mas de diálogo e abertura.</a:t>
            </a:r>
          </a:p>
          <a:p>
            <a:pPr marL="0" indent="0">
              <a:buNone/>
            </a:pPr>
            <a:endParaRPr lang="pt-BR" sz="2400" dirty="0">
              <a:solidFill>
                <a:srgbClr val="00000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83568" y="188640"/>
            <a:ext cx="7632848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pt-BR" dirty="0" smtClean="0">
              <a:latin typeface="Arial Black" pitchFamily="34" charset="0"/>
            </a:endParaRPr>
          </a:p>
          <a:p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PRINCÍPIOS</a:t>
            </a: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ORIENTADORES</a:t>
            </a:r>
          </a:p>
          <a:p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PISTAS  DE AÇÃO</a:t>
            </a:r>
            <a:endParaRPr lang="pt-B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2132856"/>
            <a:ext cx="8858280" cy="5112569"/>
          </a:xfrm>
        </p:spPr>
        <p:txBody>
          <a:bodyPr>
            <a:normAutofit/>
          </a:bodyPr>
          <a:lstStyle/>
          <a:p>
            <a:pPr lvl="0">
              <a:buClrTx/>
              <a:buFont typeface="Wingdings" pitchFamily="2" charset="2"/>
              <a:buChar char="q"/>
            </a:pPr>
            <a:r>
              <a:rPr lang="pt-BR" sz="2800" b="1" dirty="0" smtClean="0">
                <a:solidFill>
                  <a:srgbClr val="000000"/>
                </a:solidFill>
              </a:rPr>
              <a:t>Investir </a:t>
            </a:r>
            <a:r>
              <a:rPr lang="pt-BR" sz="2800" b="1" dirty="0">
                <a:solidFill>
                  <a:srgbClr val="000000"/>
                </a:solidFill>
              </a:rPr>
              <a:t>em </a:t>
            </a:r>
            <a:r>
              <a:rPr lang="pt-B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ESTRUTURAS ORGANIZATIVAS </a:t>
            </a:r>
            <a:r>
              <a:rPr lang="pt-BR" sz="2800" b="1" dirty="0" smtClean="0">
                <a:solidFill>
                  <a:srgbClr val="000000"/>
                </a:solidFill>
              </a:rPr>
              <a:t>que </a:t>
            </a:r>
            <a:r>
              <a:rPr lang="pt-BR" sz="2800" b="1" dirty="0">
                <a:solidFill>
                  <a:srgbClr val="000000"/>
                </a:solidFill>
              </a:rPr>
              <a:t>sejam </a:t>
            </a:r>
            <a:r>
              <a:rPr lang="pt-BR" sz="2800" b="1" dirty="0" smtClean="0">
                <a:solidFill>
                  <a:srgbClr val="000000"/>
                </a:solidFill>
              </a:rPr>
              <a:t>pautadas:  </a:t>
            </a:r>
          </a:p>
          <a:p>
            <a:pPr lvl="3">
              <a:buClrTx/>
              <a:buFont typeface="Arial"/>
              <a:buChar char="•"/>
            </a:pPr>
            <a:r>
              <a:rPr lang="pt-BR" sz="2800" dirty="0" smtClean="0">
                <a:solidFill>
                  <a:srgbClr val="000000"/>
                </a:solidFill>
              </a:rPr>
              <a:t>pela </a:t>
            </a:r>
            <a:r>
              <a:rPr lang="pt-BR" sz="2800" dirty="0">
                <a:solidFill>
                  <a:srgbClr val="000000"/>
                </a:solidFill>
              </a:rPr>
              <a:t>participação, </a:t>
            </a:r>
            <a:endParaRPr lang="pt-BR" sz="2800" dirty="0" smtClean="0">
              <a:solidFill>
                <a:srgbClr val="000000"/>
              </a:solidFill>
            </a:endParaRPr>
          </a:p>
          <a:p>
            <a:pPr lvl="3">
              <a:buClrTx/>
              <a:buFont typeface="Arial"/>
              <a:buChar char="•"/>
            </a:pPr>
            <a:r>
              <a:rPr lang="pt-BR" sz="2800" dirty="0" smtClean="0">
                <a:solidFill>
                  <a:srgbClr val="000000"/>
                </a:solidFill>
              </a:rPr>
              <a:t>pelo </a:t>
            </a:r>
            <a:r>
              <a:rPr lang="pt-BR" sz="2800" dirty="0">
                <a:solidFill>
                  <a:srgbClr val="000000"/>
                </a:solidFill>
              </a:rPr>
              <a:t>diálogo, </a:t>
            </a:r>
            <a:endParaRPr lang="pt-BR" sz="2800" dirty="0" smtClean="0">
              <a:solidFill>
                <a:srgbClr val="000000"/>
              </a:solidFill>
            </a:endParaRPr>
          </a:p>
          <a:p>
            <a:pPr lvl="3">
              <a:buClrTx/>
              <a:buFont typeface="Arial"/>
              <a:buChar char="•"/>
            </a:pPr>
            <a:r>
              <a:rPr lang="pt-BR" sz="2800" dirty="0" smtClean="0">
                <a:solidFill>
                  <a:srgbClr val="000000"/>
                </a:solidFill>
              </a:rPr>
              <a:t>pelo </a:t>
            </a:r>
            <a:r>
              <a:rPr lang="pt-BR" sz="2800" dirty="0">
                <a:solidFill>
                  <a:srgbClr val="000000"/>
                </a:solidFill>
              </a:rPr>
              <a:t>trabalho </a:t>
            </a:r>
            <a:r>
              <a:rPr lang="pt-BR" sz="2800" dirty="0" smtClean="0">
                <a:solidFill>
                  <a:srgbClr val="000000"/>
                </a:solidFill>
              </a:rPr>
              <a:t>em rede.</a:t>
            </a:r>
            <a:endParaRPr lang="pt-BR" sz="2800" dirty="0">
              <a:solidFill>
                <a:srgbClr val="000000"/>
              </a:solidFill>
            </a:endParaRPr>
          </a:p>
          <a:p>
            <a:pPr lvl="0">
              <a:buClrTx/>
              <a:buFont typeface="Wingdings" pitchFamily="2" charset="2"/>
              <a:buChar char="q"/>
            </a:pPr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INSERIR</a:t>
            </a:r>
            <a:r>
              <a:rPr lang="pt-B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os jovens na </a:t>
            </a:r>
            <a:r>
              <a:rPr lang="pt-B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CAMINHADA ECLESIAL</a:t>
            </a:r>
            <a:r>
              <a:rPr lang="pt-BR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t-BR" sz="2800" dirty="0" smtClean="0">
                <a:solidFill>
                  <a:srgbClr val="000000"/>
                </a:solidFill>
              </a:rPr>
              <a:t>valorizando</a:t>
            </a:r>
            <a:r>
              <a:rPr lang="pt-BR" sz="2800" dirty="0">
                <a:solidFill>
                  <a:srgbClr val="000000"/>
                </a:solidFill>
              </a:rPr>
              <a:t>, de modo especial, suas expressões juvenis: </a:t>
            </a:r>
            <a:r>
              <a:rPr lang="pt-BR" sz="2800" dirty="0" smtClean="0">
                <a:solidFill>
                  <a:srgbClr val="000000"/>
                </a:solidFill>
              </a:rPr>
              <a:t>a amizade, </a:t>
            </a:r>
            <a:r>
              <a:rPr lang="pt-BR" sz="2800" dirty="0">
                <a:solidFill>
                  <a:srgbClr val="000000"/>
                </a:solidFill>
              </a:rPr>
              <a:t>a espiritualidade, a </a:t>
            </a:r>
            <a:r>
              <a:rPr lang="pt-BR" sz="2800" dirty="0" smtClean="0">
                <a:solidFill>
                  <a:srgbClr val="000000"/>
                </a:solidFill>
              </a:rPr>
              <a:t>linguagem, a música,  o lúdico....</a:t>
            </a:r>
            <a:endParaRPr lang="pt-BR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2107018"/>
            <a:ext cx="8715436" cy="5786478"/>
          </a:xfrm>
        </p:spPr>
        <p:txBody>
          <a:bodyPr anchor="ctr">
            <a:normAutofit/>
          </a:bodyPr>
          <a:lstStyle/>
          <a:p>
            <a:pPr lvl="0" algn="just">
              <a:buClrTx/>
              <a:buFont typeface="Wingdings" pitchFamily="2" charset="2"/>
              <a:buChar char="q"/>
            </a:pPr>
            <a:r>
              <a:rPr lang="pt-BR" sz="2800" dirty="0" smtClean="0">
                <a:solidFill>
                  <a:srgbClr val="000000"/>
                </a:solidFill>
              </a:rPr>
              <a:t>Organizar o projeto </a:t>
            </a:r>
            <a:r>
              <a:rPr lang="pt-BR" sz="2800" b="1" dirty="0" smtClean="0">
                <a:solidFill>
                  <a:srgbClr val="000000"/>
                </a:solidFill>
              </a:rPr>
              <a:t>de </a:t>
            </a:r>
            <a:r>
              <a:rPr lang="pt-B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ESCOLA PERMANENTE DE FORMAÇÃO DE ASSESSORES </a:t>
            </a:r>
            <a:r>
              <a:rPr lang="pt-BR" sz="2800" b="1" dirty="0" smtClean="0">
                <a:solidFill>
                  <a:srgbClr val="000000"/>
                </a:solidFill>
              </a:rPr>
              <a:t>e </a:t>
            </a:r>
            <a:r>
              <a:rPr lang="pt-BR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ACOMPANHANTES</a:t>
            </a:r>
            <a:r>
              <a:rPr lang="pt-B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800" b="1" dirty="0" smtClean="0">
                <a:solidFill>
                  <a:srgbClr val="000000"/>
                </a:solidFill>
              </a:rPr>
              <a:t>de jovens (nacional, regional)</a:t>
            </a:r>
            <a:r>
              <a:rPr lang="pt-BR" sz="2800" dirty="0" smtClean="0">
                <a:solidFill>
                  <a:srgbClr val="000000"/>
                </a:solidFill>
              </a:rPr>
              <a:t>;</a:t>
            </a:r>
          </a:p>
          <a:p>
            <a:pPr lvl="0" algn="just">
              <a:buClrTx/>
              <a:buFont typeface="Wingdings" pitchFamily="2" charset="2"/>
              <a:buChar char="q"/>
            </a:pPr>
            <a:r>
              <a:rPr lang="pt-BR" sz="2800" b="1" dirty="0" smtClean="0">
                <a:solidFill>
                  <a:srgbClr val="000000"/>
                </a:solidFill>
              </a:rPr>
              <a:t>Criar </a:t>
            </a:r>
            <a:r>
              <a:rPr lang="pt-B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PROJETOS DE FORMAÇÃO DE LIDERANÇAS</a:t>
            </a:r>
            <a:r>
              <a:rPr lang="pt-BR" sz="2800" b="1" dirty="0" smtClean="0">
                <a:solidFill>
                  <a:srgbClr val="000000"/>
                </a:solidFill>
              </a:rPr>
              <a:t>, </a:t>
            </a:r>
            <a:r>
              <a:rPr lang="pt-BR" sz="2800" dirty="0" smtClean="0">
                <a:solidFill>
                  <a:srgbClr val="000000"/>
                </a:solidFill>
              </a:rPr>
              <a:t>principalmente, nas áreas pastorais, paróquias e comunidades, visando potencializar as experiências de evangelização juvenil, como a nucleação de grupos, grupos de partilha e espiritualidade, entre outros.</a:t>
            </a:r>
          </a:p>
          <a:p>
            <a:pPr>
              <a:buClrTx/>
              <a:buFont typeface="Arial"/>
              <a:buChar char="•"/>
            </a:pPr>
            <a:endParaRPr lang="pt-BR" sz="2800" dirty="0" smtClean="0">
              <a:solidFill>
                <a:srgbClr val="000000"/>
              </a:solidFill>
            </a:endParaRPr>
          </a:p>
          <a:p>
            <a:pPr>
              <a:buClrTx/>
              <a:buFont typeface="Arial"/>
              <a:buChar char="•"/>
            </a:pPr>
            <a:endParaRPr lang="pt-BR" sz="2800" dirty="0">
              <a:solidFill>
                <a:srgbClr val="000000"/>
              </a:solidFill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PISTAS  DE AÇÃO</a:t>
            </a:r>
            <a:endParaRPr lang="pt-B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pt-BR" sz="4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MINISTÉRIO </a:t>
            </a:r>
            <a:r>
              <a:rPr lang="pt-BR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ASSESSORIA</a:t>
            </a:r>
            <a:endParaRPr lang="pt-BR" sz="4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pt-BR" sz="4400" dirty="0">
              <a:solidFill>
                <a:srgbClr val="000000"/>
              </a:solidFill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t-BR" sz="4800" b="1" dirty="0" smtClean="0">
                <a:solidFill>
                  <a:srgbClr val="000000"/>
                </a:solidFill>
              </a:rPr>
              <a:t>6ª LINHA DE AÇÃO</a:t>
            </a:r>
            <a:endParaRPr lang="pt-B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pt-BR" b="1" dirty="0" smtClean="0"/>
              <a:t> 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4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AVANÇOS</a:t>
            </a:r>
            <a:br>
              <a:rPr lang="pt-BR" sz="4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endParaRPr lang="pt-BR" sz="4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2059632"/>
            <a:ext cx="9144000" cy="5257800"/>
          </a:xfrm>
        </p:spPr>
        <p:txBody>
          <a:bodyPr anchor="ctr">
            <a:normAutofit/>
          </a:bodyPr>
          <a:lstStyle/>
          <a:p>
            <a:pPr marL="0" lvl="0" indent="0" algn="just">
              <a:buFont typeface="Wingdings" pitchFamily="2" charset="2"/>
              <a:buChar char="Ø"/>
            </a:pPr>
            <a:r>
              <a:rPr lang="pt-B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FORMAÇÃO DE ASSESSORES </a:t>
            </a:r>
            <a:r>
              <a:rPr lang="pt-BR" sz="2800" dirty="0" smtClean="0">
                <a:solidFill>
                  <a:srgbClr val="000000"/>
                </a:solidFill>
              </a:rPr>
              <a:t>nas </a:t>
            </a:r>
            <a:r>
              <a:rPr lang="pt-BR" sz="2800" dirty="0">
                <a:solidFill>
                  <a:srgbClr val="000000"/>
                </a:solidFill>
              </a:rPr>
              <a:t>dioceses e </a:t>
            </a:r>
            <a:r>
              <a:rPr lang="pt-BR" sz="2800" dirty="0" smtClean="0">
                <a:solidFill>
                  <a:srgbClr val="000000"/>
                </a:solidFill>
              </a:rPr>
              <a:t>regionais;</a:t>
            </a:r>
            <a:endParaRPr lang="pt-BR" sz="2800" dirty="0">
              <a:solidFill>
                <a:srgbClr val="000000"/>
              </a:solidFill>
            </a:endParaRPr>
          </a:p>
          <a:p>
            <a:pPr marL="0" lvl="0" indent="0" algn="just">
              <a:buFont typeface="Wingdings" pitchFamily="2" charset="2"/>
              <a:buChar char="Ø"/>
            </a:pPr>
            <a:r>
              <a:rPr lang="pt-B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REALIZAÇÃO DE ENCONTROS DE ASSESSORES </a:t>
            </a:r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REFERENCIAIS</a:t>
            </a:r>
            <a:r>
              <a:rPr lang="pt-BR" sz="2800" b="1" dirty="0" smtClean="0">
                <a:solidFill>
                  <a:srgbClr val="000000"/>
                </a:solidFill>
              </a:rPr>
              <a:t> </a:t>
            </a:r>
            <a:r>
              <a:rPr lang="pt-BR" sz="2800" dirty="0">
                <a:solidFill>
                  <a:srgbClr val="000000"/>
                </a:solidFill>
              </a:rPr>
              <a:t>de diferentes experiências de evangelização juvenil, em nível regional e </a:t>
            </a:r>
            <a:r>
              <a:rPr lang="pt-BR" sz="2800" dirty="0" smtClean="0">
                <a:solidFill>
                  <a:srgbClr val="000000"/>
                </a:solidFill>
              </a:rPr>
              <a:t>diocesano;</a:t>
            </a:r>
            <a:endParaRPr lang="pt-BR" sz="2800" dirty="0">
              <a:solidFill>
                <a:srgbClr val="000000"/>
              </a:solidFill>
            </a:endParaRPr>
          </a:p>
          <a:p>
            <a:pPr marL="0" lvl="0" indent="0" algn="just">
              <a:buFont typeface="Wingdings" pitchFamily="2" charset="2"/>
              <a:buChar char="Ø"/>
            </a:pPr>
            <a:r>
              <a:rPr lang="pt-BR" sz="2800" dirty="0">
                <a:solidFill>
                  <a:srgbClr val="000000"/>
                </a:solidFill>
              </a:rPr>
              <a:t>Ampliação da consciência da necessidade de se refletir, enquanto </a:t>
            </a:r>
            <a:r>
              <a:rPr lang="pt-BR" sz="2800" b="1" dirty="0">
                <a:solidFill>
                  <a:srgbClr val="000000"/>
                </a:solidFill>
              </a:rPr>
              <a:t>Igreja, pela opção afetiva e efetiva pela juventude. </a:t>
            </a:r>
          </a:p>
          <a:p>
            <a:pPr marL="0" indent="0">
              <a:buNone/>
            </a:pPr>
            <a:endParaRPr lang="pt-BR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DESAFIOS</a:t>
            </a:r>
            <a:b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endParaRPr lang="pt-B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928802"/>
            <a:ext cx="9144000" cy="5457788"/>
          </a:xfrm>
        </p:spPr>
        <p:txBody>
          <a:bodyPr anchor="ctr">
            <a:normAutofit/>
          </a:bodyPr>
          <a:lstStyle/>
          <a:p>
            <a:pPr marL="0" lvl="0" indent="0">
              <a:buFont typeface="Wingdings" pitchFamily="2" charset="2"/>
              <a:buChar char="v"/>
            </a:pPr>
            <a:r>
              <a:rPr lang="pt-B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FALTA DE ASSESSORES REFERENCIAIS</a:t>
            </a:r>
            <a:r>
              <a:rPr lang="pt-BR" sz="2800" dirty="0" smtClean="0">
                <a:solidFill>
                  <a:srgbClr val="000000"/>
                </a:solidFill>
              </a:rPr>
              <a:t>, </a:t>
            </a:r>
            <a:r>
              <a:rPr lang="pt-BR" sz="2800" dirty="0">
                <a:solidFill>
                  <a:srgbClr val="000000"/>
                </a:solidFill>
              </a:rPr>
              <a:t>que assumem o serviço de evangelização da juventude, de forma efetiva, nos espaços diocesanos e regionais; </a:t>
            </a:r>
          </a:p>
          <a:p>
            <a:pPr marL="0" lvl="0" indent="0">
              <a:buFont typeface="Wingdings" pitchFamily="2" charset="2"/>
              <a:buChar char="v"/>
            </a:pPr>
            <a:r>
              <a:rPr lang="pt-BR" sz="2800" b="1" dirty="0" smtClean="0">
                <a:solidFill>
                  <a:srgbClr val="000000"/>
                </a:solidFill>
              </a:rPr>
              <a:t>Lideranças e assessores </a:t>
            </a:r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SOBRECARREGADOS</a:t>
            </a:r>
            <a:r>
              <a:rPr lang="pt-BR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pt-BR" sz="2800" dirty="0" smtClean="0">
                <a:solidFill>
                  <a:srgbClr val="000000"/>
                </a:solidFill>
              </a:rPr>
              <a:t> </a:t>
            </a:r>
            <a:r>
              <a:rPr lang="pt-BR" sz="2800" dirty="0">
                <a:solidFill>
                  <a:srgbClr val="000000"/>
                </a:solidFill>
              </a:rPr>
              <a:t>com dificuldades em acompanhar de forma sistemática as diferentes </a:t>
            </a:r>
            <a:r>
              <a:rPr lang="pt-BR" sz="2800" dirty="0" smtClean="0">
                <a:solidFill>
                  <a:srgbClr val="000000"/>
                </a:solidFill>
              </a:rPr>
              <a:t>expressões</a:t>
            </a:r>
            <a:r>
              <a:rPr lang="pt-BR" sz="2800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buFont typeface="Wingdings" pitchFamily="2" charset="2"/>
              <a:buChar char="v"/>
            </a:pPr>
            <a:r>
              <a:rPr lang="pt-B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COMPREENSÃO DO MINISTÉRIO DA ASSESSORIA </a:t>
            </a:r>
            <a:r>
              <a:rPr lang="pt-BR" sz="2800" dirty="0" smtClean="0">
                <a:solidFill>
                  <a:srgbClr val="000000"/>
                </a:solidFill>
              </a:rPr>
              <a:t>e do acompanhamento, sua missão e função pedagógica.</a:t>
            </a:r>
          </a:p>
          <a:p>
            <a:pPr marL="0" indent="0">
              <a:buNone/>
            </a:pPr>
            <a:r>
              <a:rPr lang="pt-BR" sz="2400" dirty="0" smtClean="0">
                <a:solidFill>
                  <a:srgbClr val="000000"/>
                </a:solidFill>
              </a:rPr>
              <a:t>(</a:t>
            </a:r>
            <a:endParaRPr lang="pt-BR" sz="24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833617"/>
            <a:ext cx="8572560" cy="5411807"/>
          </a:xfrm>
        </p:spPr>
        <p:txBody>
          <a:bodyPr anchor="ctr">
            <a:normAutofit/>
          </a:bodyPr>
          <a:lstStyle/>
          <a:p>
            <a:pPr marL="0" lvl="0" indent="0" algn="just">
              <a:buFont typeface="Wingdings" pitchFamily="2" charset="2"/>
              <a:buChar char="v"/>
            </a:pPr>
            <a:r>
              <a:rPr lang="pt-B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DESMOTIVAÇÃO</a:t>
            </a:r>
            <a:r>
              <a:rPr lang="pt-BR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POR PARTE DOS “ADULTOS</a:t>
            </a:r>
            <a:r>
              <a:rPr lang="pt-BR" sz="2400" b="1" dirty="0" smtClean="0">
                <a:solidFill>
                  <a:srgbClr val="000000"/>
                </a:solidFill>
              </a:rPr>
              <a:t>” </a:t>
            </a:r>
            <a:r>
              <a:rPr lang="pt-BR" sz="2400" dirty="0" smtClean="0">
                <a:solidFill>
                  <a:srgbClr val="000000"/>
                </a:solidFill>
              </a:rPr>
              <a:t>em assumir este ministério, principalmente, por revelar dificuldades em dialogar com os jovens (</a:t>
            </a:r>
            <a:r>
              <a:rPr lang="pt-BR" sz="2400" i="1" dirty="0" smtClean="0">
                <a:solidFill>
                  <a:srgbClr val="000000"/>
                </a:solidFill>
              </a:rPr>
              <a:t>compreender sua linguagem, trabalhar com suas expressões, etc...);</a:t>
            </a:r>
          </a:p>
          <a:p>
            <a:pPr marL="0" lvl="0" indent="0" algn="just">
              <a:buFont typeface="Wingdings" pitchFamily="2" charset="2"/>
              <a:buChar char="v"/>
            </a:pPr>
            <a:r>
              <a:rPr lang="pt-BR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ROTATIVIDADE </a:t>
            </a:r>
            <a:r>
              <a:rPr lang="pt-BR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 ASSESSORES</a:t>
            </a:r>
            <a:r>
              <a:rPr lang="pt-BR" sz="2400" dirty="0" smtClean="0">
                <a:solidFill>
                  <a:srgbClr val="000000"/>
                </a:solidFill>
              </a:rPr>
              <a:t>, padres, religiosos/as e pouca disponibilidade de tempo para o acompanhamento;</a:t>
            </a:r>
          </a:p>
          <a:p>
            <a:pPr marL="0" lvl="0" indent="0" algn="just">
              <a:buFont typeface="Wingdings" pitchFamily="2" charset="2"/>
              <a:buChar char="v"/>
            </a:pPr>
            <a:r>
              <a:rPr lang="pt-BR" sz="2400" b="1" dirty="0" smtClean="0">
                <a:solidFill>
                  <a:srgbClr val="000000"/>
                </a:solidFill>
              </a:rPr>
              <a:t>POUCOS ESPAÇOS DE INSERÇÃO E </a:t>
            </a:r>
            <a:r>
              <a:rPr lang="pt-BR" sz="3200" b="1" dirty="0" smtClean="0">
                <a:solidFill>
                  <a:srgbClr val="000000"/>
                </a:solidFill>
              </a:rPr>
              <a:t>FORMAÇÃO DE ASSESSORES</a:t>
            </a:r>
            <a:r>
              <a:rPr lang="pt-BR" sz="3200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endParaRPr lang="pt-BR" sz="3200" dirty="0">
              <a:solidFill>
                <a:srgbClr val="000000"/>
              </a:solidFill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DESAFIOS</a:t>
            </a:r>
            <a:b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endParaRPr lang="pt-B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pt-BR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pt-BR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pt-BR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PRINCÍPIOS ORIENTADORES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356" y="1742988"/>
            <a:ext cx="9001156" cy="5286412"/>
          </a:xfrm>
        </p:spPr>
        <p:txBody>
          <a:bodyPr anchor="ctr">
            <a:normAutofit/>
          </a:bodyPr>
          <a:lstStyle/>
          <a:p>
            <a:pPr marL="0" lvl="0" indent="0" algn="just">
              <a:buNone/>
            </a:pPr>
            <a:r>
              <a:rPr lang="pt-BR" sz="2800" dirty="0" smtClean="0">
                <a:solidFill>
                  <a:srgbClr val="000000"/>
                </a:solidFill>
              </a:rPr>
              <a:t>“</a:t>
            </a:r>
            <a:r>
              <a:rPr lang="pt-BR" sz="2400" dirty="0">
                <a:solidFill>
                  <a:srgbClr val="000000"/>
                </a:solidFill>
              </a:rPr>
              <a:t>Há, no entanto, necessidade de resgatar no coração de todos a </a:t>
            </a:r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PAIXÃO PELA JUVENTUDE</a:t>
            </a:r>
            <a:r>
              <a:rPr lang="pt-BR" sz="2800" dirty="0" smtClean="0">
                <a:solidFill>
                  <a:srgbClr val="000000"/>
                </a:solidFill>
              </a:rPr>
              <a:t>” </a:t>
            </a:r>
            <a:r>
              <a:rPr lang="pt-BR" sz="2800" dirty="0">
                <a:solidFill>
                  <a:srgbClr val="000000"/>
                </a:solidFill>
              </a:rPr>
              <a:t>(</a:t>
            </a:r>
            <a:r>
              <a:rPr lang="pt-BR" sz="2800" dirty="0" err="1">
                <a:solidFill>
                  <a:srgbClr val="000000"/>
                </a:solidFill>
              </a:rPr>
              <a:t>Doc</a:t>
            </a:r>
            <a:r>
              <a:rPr lang="pt-BR" sz="2800" dirty="0">
                <a:solidFill>
                  <a:srgbClr val="000000"/>
                </a:solidFill>
              </a:rPr>
              <a:t>. 85, 205).</a:t>
            </a:r>
          </a:p>
          <a:p>
            <a:pPr marL="0" lvl="0" indent="0" algn="just">
              <a:buNone/>
            </a:pPr>
            <a:r>
              <a:rPr lang="pt-BR" sz="2800" dirty="0">
                <a:solidFill>
                  <a:srgbClr val="000000"/>
                </a:solidFill>
              </a:rPr>
              <a:t>“</a:t>
            </a:r>
            <a:r>
              <a:rPr lang="pt-BR" sz="2400" dirty="0">
                <a:solidFill>
                  <a:srgbClr val="000000"/>
                </a:solidFill>
              </a:rPr>
              <a:t>Desejamos, por isso</a:t>
            </a:r>
            <a:r>
              <a:rPr lang="pt-BR" sz="2800" dirty="0">
                <a:solidFill>
                  <a:srgbClr val="000000"/>
                </a:solidFill>
              </a:rPr>
              <a:t>, </a:t>
            </a:r>
            <a:r>
              <a:rPr lang="pt-B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IDENTIFICAR E CAPACITAR PESSOAS, MADURAS NA FÉ </a:t>
            </a:r>
            <a:r>
              <a:rPr lang="pt-BR" sz="2800" b="1" dirty="0" smtClean="0">
                <a:solidFill>
                  <a:srgbClr val="000000"/>
                </a:solidFill>
              </a:rPr>
              <a:t>e </a:t>
            </a:r>
            <a:r>
              <a:rPr lang="pt-BR" sz="2400" dirty="0">
                <a:solidFill>
                  <a:srgbClr val="000000"/>
                </a:solidFill>
              </a:rPr>
              <a:t>chamadas por Deus para exercerem o ministério da assessoria</a:t>
            </a:r>
            <a:r>
              <a:rPr lang="pt-BR" sz="2400" b="1" dirty="0">
                <a:solidFill>
                  <a:srgbClr val="000000"/>
                </a:solidFill>
              </a:rPr>
              <a:t>, </a:t>
            </a:r>
            <a:r>
              <a:rPr lang="pt-BR" sz="2400" dirty="0">
                <a:solidFill>
                  <a:srgbClr val="000000"/>
                </a:solidFill>
              </a:rPr>
              <a:t>acompanhando os processos de educação na fé dos jovens, dispostas a servirem com sua experiência e conhecimento, desejosas de compartilhar sua descoberta de Cristo e seu projeto</a:t>
            </a:r>
            <a:r>
              <a:rPr lang="pt-BR" sz="2800" dirty="0">
                <a:solidFill>
                  <a:srgbClr val="000000"/>
                </a:solidFill>
              </a:rPr>
              <a:t>”. (</a:t>
            </a:r>
            <a:r>
              <a:rPr lang="pt-BR" sz="2800" dirty="0" err="1">
                <a:solidFill>
                  <a:srgbClr val="000000"/>
                </a:solidFill>
              </a:rPr>
              <a:t>Doc</a:t>
            </a:r>
            <a:r>
              <a:rPr lang="pt-BR" sz="2800" dirty="0">
                <a:solidFill>
                  <a:srgbClr val="000000"/>
                </a:solidFill>
              </a:rPr>
              <a:t>. 85, 203</a:t>
            </a:r>
            <a:r>
              <a:rPr lang="pt-BR" sz="2800" dirty="0" smtClean="0">
                <a:solidFill>
                  <a:srgbClr val="000000"/>
                </a:solidFill>
              </a:rPr>
              <a:t>).</a:t>
            </a:r>
            <a:endParaRPr lang="pt-BR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"/>
            <a:ext cx="9036496" cy="8037512"/>
          </a:xfrm>
        </p:spPr>
        <p:txBody>
          <a:bodyPr>
            <a:normAutofit/>
          </a:bodyPr>
          <a:lstStyle/>
          <a:p>
            <a:pPr>
              <a:buClrTx/>
              <a:buNone/>
            </a:pPr>
            <a:endParaRPr lang="pt-BR" sz="3200" dirty="0" smtClean="0">
              <a:solidFill>
                <a:srgbClr val="000000"/>
              </a:solidFill>
            </a:endParaRPr>
          </a:p>
          <a:p>
            <a:pPr>
              <a:buClrTx/>
              <a:buNone/>
            </a:pPr>
            <a:endParaRPr lang="pt-BR" sz="3200" dirty="0" smtClean="0">
              <a:solidFill>
                <a:srgbClr val="000000"/>
              </a:solidFill>
            </a:endParaRPr>
          </a:p>
          <a:p>
            <a:pPr>
              <a:buClrTx/>
              <a:buNone/>
            </a:pPr>
            <a:endParaRPr lang="pt-BR" sz="3200" dirty="0" smtClean="0">
              <a:solidFill>
                <a:srgbClr val="000000"/>
              </a:solidFill>
            </a:endParaRPr>
          </a:p>
          <a:p>
            <a:pPr algn="just">
              <a:buClrTx/>
              <a:buFont typeface="Wingdings" pitchFamily="2" charset="2"/>
              <a:buChar char="ü"/>
            </a:pPr>
            <a:endParaRPr lang="pt-BR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ClrTx/>
              <a:buFont typeface="Wingdings" pitchFamily="2" charset="2"/>
              <a:buChar char="ü"/>
            </a:pPr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Pensar </a:t>
            </a:r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seriamente no que queremos com a Pós </a:t>
            </a:r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JMJ</a:t>
            </a:r>
            <a:r>
              <a:rPr lang="pt-BR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r>
              <a:rPr lang="pt-BR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t-BR" sz="2800" dirty="0" smtClean="0">
              <a:solidFill>
                <a:srgbClr val="000000"/>
              </a:solidFill>
            </a:endParaRPr>
          </a:p>
          <a:p>
            <a:pPr algn="just">
              <a:buClrTx/>
              <a:buFont typeface="Wingdings" pitchFamily="2" charset="2"/>
              <a:buChar char="ü"/>
            </a:pPr>
            <a:r>
              <a:rPr lang="pt-BR" sz="2800" dirty="0" smtClean="0">
                <a:solidFill>
                  <a:srgbClr val="000000"/>
                </a:solidFill>
              </a:rPr>
              <a:t>Inspirados pelas atuais </a:t>
            </a:r>
            <a:r>
              <a:rPr lang="pt-B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Diretrizes Gerais da Ação Evangelizadora </a:t>
            </a:r>
            <a:r>
              <a:rPr lang="pt-BR" sz="2800" dirty="0" smtClean="0">
                <a:solidFill>
                  <a:srgbClr val="000000"/>
                </a:solidFill>
              </a:rPr>
              <a:t>da Igreja no Brasil e, sobretudo, na proposta do </a:t>
            </a:r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Documento </a:t>
            </a:r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</a:t>
            </a:r>
            <a:r>
              <a:rPr lang="pt-BR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BR" sz="3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2132857"/>
            <a:ext cx="8715436" cy="5976664"/>
          </a:xfrm>
        </p:spPr>
        <p:txBody>
          <a:bodyPr anchor="ctr">
            <a:normAutofit/>
          </a:bodyPr>
          <a:lstStyle/>
          <a:p>
            <a:pPr marL="0" lvl="0" indent="0" algn="just">
              <a:buNone/>
            </a:pPr>
            <a:r>
              <a:rPr lang="pt-BR" sz="2800" dirty="0" smtClean="0">
                <a:solidFill>
                  <a:srgbClr val="000000"/>
                </a:solidFill>
              </a:rPr>
              <a:t>A </a:t>
            </a:r>
            <a:r>
              <a:rPr lang="pt-BR" sz="2800" b="1" dirty="0" smtClean="0">
                <a:solidFill>
                  <a:srgbClr val="000000"/>
                </a:solidFill>
              </a:rPr>
              <a:t>FORMAÇÃO DE NOVOS ASSESSORES</a:t>
            </a:r>
            <a:r>
              <a:rPr lang="pt-BR" sz="2800" dirty="0" smtClean="0">
                <a:solidFill>
                  <a:srgbClr val="000000"/>
                </a:solidFill>
              </a:rPr>
              <a:t>, sempre e em todo lugar, será sempre </a:t>
            </a:r>
            <a:r>
              <a:rPr lang="pt-BR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uma </a:t>
            </a:r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urgência pastoral</a:t>
            </a:r>
            <a:r>
              <a:rPr lang="pt-BR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pt-BR" sz="2800" dirty="0" smtClean="0">
                <a:solidFill>
                  <a:srgbClr val="000000"/>
                </a:solidFill>
              </a:rPr>
              <a:t>(</a:t>
            </a:r>
            <a:r>
              <a:rPr lang="pt-BR" sz="2800" dirty="0" err="1" smtClean="0">
                <a:solidFill>
                  <a:srgbClr val="000000"/>
                </a:solidFill>
              </a:rPr>
              <a:t>Doc</a:t>
            </a:r>
            <a:r>
              <a:rPr lang="pt-BR" sz="2800" dirty="0" smtClean="0">
                <a:solidFill>
                  <a:srgbClr val="000000"/>
                </a:solidFill>
              </a:rPr>
              <a:t>. 85, 203).</a:t>
            </a:r>
          </a:p>
          <a:p>
            <a:pPr marL="0" lvl="0" indent="0" algn="just">
              <a:buNone/>
            </a:pPr>
            <a:r>
              <a:rPr lang="pt-BR" sz="2800" b="1" dirty="0" smtClean="0">
                <a:solidFill>
                  <a:srgbClr val="000000"/>
                </a:solidFill>
              </a:rPr>
              <a:t>Os </a:t>
            </a:r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DIFERENTES TIPOS DE ASSESSORES </a:t>
            </a:r>
            <a:r>
              <a:rPr lang="pt-BR" sz="2800" b="1" dirty="0" smtClean="0">
                <a:solidFill>
                  <a:srgbClr val="000000"/>
                </a:solidFill>
              </a:rPr>
              <a:t>se complementam</a:t>
            </a:r>
            <a:r>
              <a:rPr lang="pt-BR" sz="2800" dirty="0" smtClean="0">
                <a:solidFill>
                  <a:srgbClr val="000000"/>
                </a:solidFill>
              </a:rPr>
              <a:t>: assessor padre, assessor-religioso, assessor leigo adulto e assessor-jovem. É também importante junto a este grupo aqueles padres, leigos e religiosos que, mesmo não sendo assessores, acolhem, apóiam e incentivam os jovens. (</a:t>
            </a:r>
            <a:r>
              <a:rPr lang="pt-BR" sz="2800" dirty="0" err="1" smtClean="0">
                <a:solidFill>
                  <a:srgbClr val="000000"/>
                </a:solidFill>
              </a:rPr>
              <a:t>Doc</a:t>
            </a:r>
            <a:r>
              <a:rPr lang="pt-BR" sz="2800" dirty="0" smtClean="0">
                <a:solidFill>
                  <a:srgbClr val="000000"/>
                </a:solidFill>
              </a:rPr>
              <a:t>. 85, 211).</a:t>
            </a:r>
          </a:p>
          <a:p>
            <a:pPr marL="0" indent="0">
              <a:buNone/>
            </a:pPr>
            <a:endParaRPr lang="pt-BR" sz="2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pt-BR" sz="2800" dirty="0">
              <a:solidFill>
                <a:srgbClr val="00000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51520" y="188641"/>
            <a:ext cx="8496944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3600" dirty="0" smtClean="0">
                <a:latin typeface="Arial Black" pitchFamily="34" charset="0"/>
              </a:rPr>
              <a:t>       </a:t>
            </a:r>
          </a:p>
          <a:p>
            <a:pPr algn="ctr"/>
            <a:r>
              <a:rPr lang="pt-BR" sz="3600" dirty="0" smtClean="0">
                <a:latin typeface="Arial Black" pitchFamily="34" charset="0"/>
              </a:rPr>
              <a:t> </a:t>
            </a:r>
            <a:r>
              <a:rPr lang="pt-BR" sz="3600" b="1" dirty="0" smtClean="0">
                <a:latin typeface="Arial Black" pitchFamily="34" charset="0"/>
              </a:rPr>
              <a:t>PRINCÍPIOS ORIENTADORES</a:t>
            </a:r>
            <a:br>
              <a:rPr lang="pt-BR" sz="3600" b="1" dirty="0" smtClean="0">
                <a:latin typeface="Arial Black" pitchFamily="34" charset="0"/>
              </a:rPr>
            </a:br>
            <a:endParaRPr lang="pt-BR" sz="3600" b="1" dirty="0"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1"/>
                </a:solidFill>
                <a:latin typeface="Arial Black" pitchFamily="34" charset="0"/>
              </a:rPr>
              <a:t>PISTAS DE AÇÃO</a:t>
            </a:r>
            <a:endParaRPr lang="pt-BR" sz="36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928802"/>
            <a:ext cx="8929718" cy="5460638"/>
          </a:xfrm>
        </p:spPr>
        <p:txBody>
          <a:bodyPr>
            <a:normAutofit fontScale="92500" lnSpcReduction="10000"/>
          </a:bodyPr>
          <a:lstStyle/>
          <a:p>
            <a:pPr marL="0" lvl="0" indent="0" algn="just">
              <a:buFont typeface="Wingdings" pitchFamily="2" charset="2"/>
              <a:buChar char="q"/>
            </a:pPr>
            <a:r>
              <a:rPr lang="pt-BR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LIBERAR </a:t>
            </a:r>
            <a:r>
              <a:rPr lang="pt-BR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PESSOAS </a:t>
            </a:r>
            <a:r>
              <a:rPr lang="pt-BR" sz="3200" dirty="0" smtClean="0">
                <a:solidFill>
                  <a:srgbClr val="000000"/>
                </a:solidFill>
              </a:rPr>
              <a:t>para </a:t>
            </a:r>
            <a:r>
              <a:rPr lang="pt-BR" sz="3200" dirty="0">
                <a:solidFill>
                  <a:srgbClr val="000000"/>
                </a:solidFill>
              </a:rPr>
              <a:t>o ministério da Assessoria e Acompanhamento da juventude;</a:t>
            </a:r>
          </a:p>
          <a:p>
            <a:pPr marL="0" lvl="0" indent="0" algn="just">
              <a:buFont typeface="Wingdings" pitchFamily="2" charset="2"/>
              <a:buChar char="q"/>
            </a:pPr>
            <a:r>
              <a:rPr lang="pt-BR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PROMOVER E GARANTIR UMA </a:t>
            </a:r>
            <a:r>
              <a:rPr lang="pt-B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FORMAÇÃO CONTÍNUA </a:t>
            </a:r>
            <a:r>
              <a:rPr lang="pt-BR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ASSESSORES</a:t>
            </a:r>
            <a:r>
              <a:rPr lang="pt-BR" sz="3200" dirty="0" smtClean="0">
                <a:solidFill>
                  <a:srgbClr val="000000"/>
                </a:solidFill>
              </a:rPr>
              <a:t> </a:t>
            </a:r>
            <a:r>
              <a:rPr lang="pt-BR" sz="3200" dirty="0">
                <a:solidFill>
                  <a:srgbClr val="000000"/>
                </a:solidFill>
              </a:rPr>
              <a:t>e acompanhantes de </a:t>
            </a:r>
            <a:r>
              <a:rPr lang="pt-BR" sz="3200" dirty="0" smtClean="0">
                <a:solidFill>
                  <a:srgbClr val="000000"/>
                </a:solidFill>
              </a:rPr>
              <a:t>jovens</a:t>
            </a:r>
            <a:r>
              <a:rPr lang="pt-BR" sz="3200" dirty="0" smtClean="0">
                <a:solidFill>
                  <a:srgbClr val="000000"/>
                </a:solidFill>
              </a:rPr>
              <a:t>.</a:t>
            </a:r>
          </a:p>
          <a:p>
            <a:pPr marL="0" indent="0" algn="just">
              <a:buFont typeface="Wingdings" pitchFamily="2" charset="2"/>
              <a:buChar char="q"/>
            </a:pPr>
            <a:r>
              <a:rPr lang="pt-BR" sz="4000" b="1" dirty="0" smtClean="0">
                <a:solidFill>
                  <a:srgbClr val="000000"/>
                </a:solidFill>
              </a:rPr>
              <a:t>Incluir no </a:t>
            </a:r>
            <a:r>
              <a:rPr lang="pt-B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CURRÍCULO FORMATIVO DOS FUTUROS PRESBÍTEROS</a:t>
            </a:r>
            <a:r>
              <a:rPr lang="pt-BR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t-BR" sz="3200" dirty="0" smtClean="0">
                <a:solidFill>
                  <a:srgbClr val="000000"/>
                </a:solidFill>
              </a:rPr>
              <a:t>religiosos e religiosas, o ministério da assessoria e acompanhante dentro das novas e variadas expressões juvenis existentes na Igreja</a:t>
            </a:r>
            <a:r>
              <a:rPr lang="pt-BR" sz="4000" dirty="0" smtClean="0">
                <a:solidFill>
                  <a:srgbClr val="000000"/>
                </a:solidFill>
              </a:rPr>
              <a:t>;</a:t>
            </a:r>
          </a:p>
          <a:p>
            <a:pPr marL="0" lvl="0" indent="0">
              <a:buFont typeface="Wingdings" pitchFamily="2" charset="2"/>
              <a:buChar char="q"/>
            </a:pPr>
            <a:endParaRPr lang="pt-BR" sz="32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pt-BR" sz="3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07522"/>
            <a:ext cx="8929718" cy="6357982"/>
          </a:xfrm>
        </p:spPr>
        <p:txBody>
          <a:bodyPr anchor="ctr">
            <a:normAutofit/>
          </a:bodyPr>
          <a:lstStyle/>
          <a:p>
            <a:pPr marL="0" lvl="0" indent="0" algn="ctr">
              <a:buFont typeface="Wingdings" pitchFamily="2" charset="2"/>
              <a:buChar char="ü"/>
            </a:pPr>
            <a:r>
              <a:rPr lang="pt-BR" sz="2800" b="1" dirty="0" smtClean="0">
                <a:solidFill>
                  <a:srgbClr val="000000"/>
                </a:solidFill>
              </a:rPr>
              <a:t>Realizar, NO NACIONAL E NOS REGIONAIS, o projeto de Escola permanente </a:t>
            </a:r>
            <a:r>
              <a:rPr lang="pt-BR" sz="2800" dirty="0" smtClean="0">
                <a:solidFill>
                  <a:srgbClr val="000000"/>
                </a:solidFill>
              </a:rPr>
              <a:t>de formação de assessores e acompanhantes de jovens</a:t>
            </a:r>
            <a:r>
              <a:rPr lang="pt-BR" sz="2800" dirty="0" smtClean="0">
                <a:solidFill>
                  <a:srgbClr val="000000"/>
                </a:solidFill>
              </a:rPr>
              <a:t>.</a:t>
            </a:r>
          </a:p>
          <a:p>
            <a:pPr marL="0" indent="0" algn="ctr">
              <a:buFont typeface="Wingdings" pitchFamily="2" charset="2"/>
              <a:buChar char="ü"/>
            </a:pPr>
            <a:r>
              <a:rPr lang="pt-BR" sz="2800" b="1" dirty="0" smtClean="0">
                <a:solidFill>
                  <a:srgbClr val="000000"/>
                </a:solidFill>
              </a:rPr>
              <a:t>Criar </a:t>
            </a:r>
            <a:r>
              <a:rPr lang="pt-BR" sz="2800" b="1" dirty="0" smtClean="0">
                <a:solidFill>
                  <a:srgbClr val="C00000"/>
                </a:solidFill>
              </a:rPr>
              <a:t>PROJETOS DE FORMAÇÃO DE LIDERANÇAS</a:t>
            </a:r>
            <a:r>
              <a:rPr lang="pt-BR" sz="2800" b="1" dirty="0" smtClean="0">
                <a:solidFill>
                  <a:srgbClr val="000000"/>
                </a:solidFill>
              </a:rPr>
              <a:t>, </a:t>
            </a:r>
            <a:r>
              <a:rPr lang="pt-BR" sz="2800" dirty="0" smtClean="0">
                <a:solidFill>
                  <a:srgbClr val="000000"/>
                </a:solidFill>
              </a:rPr>
              <a:t>principalmente, </a:t>
            </a:r>
            <a:r>
              <a:rPr lang="pt-BR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 ÁREAS PASTORAIS, PARÓQUIAS E COMUNIDADES</a:t>
            </a:r>
            <a:r>
              <a:rPr lang="pt-BR" sz="2800" dirty="0" smtClean="0">
                <a:solidFill>
                  <a:srgbClr val="000000"/>
                </a:solidFill>
              </a:rPr>
              <a:t>, visando potencializar as experiências de evangelização juvenil: </a:t>
            </a:r>
            <a:r>
              <a:rPr lang="pt-B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NUCLEAÇÃO</a:t>
            </a:r>
            <a:r>
              <a:rPr lang="pt-BR" sz="2800" dirty="0" smtClean="0">
                <a:solidFill>
                  <a:srgbClr val="000000"/>
                </a:solidFill>
              </a:rPr>
              <a:t> de grupos, grupos de partilha e espiritualidade, entre outros.</a:t>
            </a:r>
          </a:p>
          <a:p>
            <a:pPr marL="0" indent="0" algn="ctr">
              <a:buNone/>
            </a:pPr>
            <a:endParaRPr lang="pt-BR" sz="3200" dirty="0">
              <a:solidFill>
                <a:srgbClr val="00000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691680" y="620688"/>
            <a:ext cx="5832647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PISTAS DE AÇÃO</a:t>
            </a:r>
            <a:endParaRPr lang="pt-B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pt-BR" sz="4400" b="1" dirty="0" smtClean="0">
              <a:solidFill>
                <a:srgbClr val="000000"/>
              </a:solidFill>
            </a:endParaRPr>
          </a:p>
          <a:p>
            <a:pPr algn="ctr">
              <a:buNone/>
            </a:pPr>
            <a:r>
              <a:rPr lang="pt-BR" sz="4400" b="1" dirty="0" smtClean="0">
                <a:solidFill>
                  <a:srgbClr val="000000"/>
                </a:solidFill>
              </a:rPr>
              <a:t>DIÁLOGO </a:t>
            </a:r>
            <a:r>
              <a:rPr lang="pt-BR" sz="4400" b="1" dirty="0">
                <a:solidFill>
                  <a:srgbClr val="000000"/>
                </a:solidFill>
              </a:rPr>
              <a:t>ENTRE FÉ E RAZÃO </a:t>
            </a:r>
            <a:endParaRPr lang="pt-BR" sz="4400" dirty="0">
              <a:solidFill>
                <a:srgbClr val="000000"/>
              </a:solidFill>
            </a:endParaRPr>
          </a:p>
          <a:p>
            <a:pPr algn="ctr"/>
            <a:endParaRPr lang="pt-BR" sz="4400" dirty="0">
              <a:solidFill>
                <a:srgbClr val="00000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691680" y="620688"/>
            <a:ext cx="5832647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7ª. LINHA DE AÇÃO</a:t>
            </a:r>
            <a:endParaRPr lang="pt-B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7664" y="345141"/>
            <a:ext cx="6264696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pt-BR" sz="3600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pt-BR" sz="36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pt-BR" sz="3600" dirty="0" smtClean="0">
                <a:solidFill>
                  <a:schemeClr val="tx1"/>
                </a:solidFill>
                <a:latin typeface="Arial Black" pitchFamily="34" charset="0"/>
              </a:rPr>
              <a:t>Avanços</a:t>
            </a:r>
            <a:br>
              <a:rPr lang="pt-BR" sz="3600" dirty="0" smtClean="0">
                <a:solidFill>
                  <a:schemeClr val="tx1"/>
                </a:solidFill>
                <a:latin typeface="Arial Black" pitchFamily="34" charset="0"/>
              </a:rPr>
            </a:br>
            <a:endParaRPr lang="pt-BR" sz="36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985320"/>
            <a:ext cx="8715436" cy="4972072"/>
          </a:xfrm>
        </p:spPr>
        <p:txBody>
          <a:bodyPr anchor="ctr">
            <a:normAutofit/>
          </a:bodyPr>
          <a:lstStyle/>
          <a:p>
            <a:pPr marL="0" lvl="0" indent="0">
              <a:buFont typeface="Wingdings" pitchFamily="2" charset="2"/>
              <a:buChar char="Ø"/>
            </a:pPr>
            <a:r>
              <a:rPr lang="pt-B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EFETIVA PARTICIPAÇÃO</a:t>
            </a:r>
            <a:r>
              <a:rPr lang="pt-BR" sz="2800" b="1" dirty="0" smtClean="0">
                <a:solidFill>
                  <a:srgbClr val="000000"/>
                </a:solidFill>
              </a:rPr>
              <a:t> </a:t>
            </a:r>
            <a:r>
              <a:rPr lang="pt-BR" sz="2800" dirty="0">
                <a:solidFill>
                  <a:srgbClr val="000000"/>
                </a:solidFill>
              </a:rPr>
              <a:t>de jovens em atividades de estudo e formação;</a:t>
            </a:r>
          </a:p>
          <a:p>
            <a:pPr marL="0" lvl="0" indent="0">
              <a:buFont typeface="Wingdings" pitchFamily="2" charset="2"/>
              <a:buChar char="Ø"/>
            </a:pPr>
            <a:r>
              <a:rPr lang="pt-BR" sz="2800" dirty="0">
                <a:solidFill>
                  <a:srgbClr val="000000"/>
                </a:solidFill>
              </a:rPr>
              <a:t>Reflexões acerca da necessidade </a:t>
            </a:r>
            <a:r>
              <a:rPr lang="pt-BR" sz="2800" dirty="0">
                <a:solidFill>
                  <a:srgbClr val="C00000"/>
                </a:solidFill>
              </a:rPr>
              <a:t>de </a:t>
            </a:r>
            <a:r>
              <a:rPr lang="pt-BR" sz="2800" b="1" dirty="0" smtClean="0">
                <a:solidFill>
                  <a:srgbClr val="C00000"/>
                </a:solidFill>
              </a:rPr>
              <a:t>ORGANIZAR UMA PASTORAL UNIVERSITÁRIA </a:t>
            </a:r>
            <a:r>
              <a:rPr lang="pt-BR" sz="2800" dirty="0">
                <a:solidFill>
                  <a:srgbClr val="000000"/>
                </a:solidFill>
              </a:rPr>
              <a:t>com ações de evangelização voltadas ao público universitário.</a:t>
            </a:r>
          </a:p>
          <a:p>
            <a:pPr marL="0" indent="0">
              <a:buNone/>
            </a:pPr>
            <a:endParaRPr lang="pt-BR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pt-BR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DESAFIOS </a:t>
            </a:r>
            <a:endParaRPr lang="pt-B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857364"/>
            <a:ext cx="8929718" cy="4322775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Font typeface="Wingdings" pitchFamily="2" charset="2"/>
              <a:buChar char="v"/>
            </a:pPr>
            <a:r>
              <a:rPr lang="pt-BR" sz="4000" dirty="0" smtClean="0">
                <a:solidFill>
                  <a:srgbClr val="000000"/>
                </a:solidFill>
              </a:rPr>
              <a:t>Passar de uma catequese fundamentada em argumentos e transmissão para uma </a:t>
            </a:r>
            <a:r>
              <a:rPr lang="pt-BR" sz="4000" b="1" dirty="0" smtClean="0">
                <a:solidFill>
                  <a:srgbClr val="C00000"/>
                </a:solidFill>
              </a:rPr>
              <a:t>CATEQUESE INTERATIVA</a:t>
            </a:r>
            <a:r>
              <a:rPr lang="pt-BR" sz="4000" b="1" dirty="0" smtClean="0">
                <a:solidFill>
                  <a:srgbClr val="000000"/>
                </a:solidFill>
              </a:rPr>
              <a:t>.</a:t>
            </a:r>
          </a:p>
          <a:p>
            <a:pPr marL="0" lvl="0" indent="0" algn="just">
              <a:buFont typeface="Wingdings" pitchFamily="2" charset="2"/>
              <a:buChar char="v"/>
            </a:pPr>
            <a:r>
              <a:rPr lang="pt-BR" sz="4000" b="1" dirty="0" smtClean="0">
                <a:solidFill>
                  <a:srgbClr val="000000"/>
                </a:solidFill>
              </a:rPr>
              <a:t>Os encontros do grupos, </a:t>
            </a:r>
            <a:r>
              <a:rPr lang="pt-BR" sz="4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RETIROS, </a:t>
            </a:r>
            <a:r>
              <a:rPr lang="pt-B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FORMAÇÕES</a:t>
            </a:r>
            <a:r>
              <a:rPr lang="pt-BR" sz="4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NÃO REFLETEM E NÃO ESTÃO EM </a:t>
            </a:r>
            <a:r>
              <a:rPr lang="pt-BR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CONSONÂNCIA COM OS AVANÇOS CIENTÍFICOS</a:t>
            </a:r>
            <a:r>
              <a:rPr lang="pt-BR" sz="4000" dirty="0" smtClean="0">
                <a:solidFill>
                  <a:srgbClr val="000000"/>
                </a:solidFill>
              </a:rPr>
              <a:t>. </a:t>
            </a:r>
            <a:r>
              <a:rPr lang="pt-BR" sz="4000" dirty="0">
                <a:solidFill>
                  <a:srgbClr val="000000"/>
                </a:solidFill>
              </a:rPr>
              <a:t>Isto gera conflito entre ciência e fé, cultura e fé</a:t>
            </a:r>
            <a:r>
              <a:rPr lang="pt-BR" sz="4000" dirty="0" smtClean="0">
                <a:solidFill>
                  <a:srgbClr val="000000"/>
                </a:solidFill>
              </a:rPr>
              <a:t>;</a:t>
            </a:r>
          </a:p>
          <a:p>
            <a:pPr marL="0" lvl="0" indent="0" algn="just">
              <a:buFont typeface="Wingdings" pitchFamily="2" charset="2"/>
              <a:buChar char="v"/>
            </a:pPr>
            <a:r>
              <a:rPr lang="pt-BR" sz="4000" b="1" dirty="0" smtClean="0">
                <a:solidFill>
                  <a:srgbClr val="000000"/>
                </a:solidFill>
              </a:rPr>
              <a:t>A </a:t>
            </a:r>
            <a:r>
              <a:rPr lang="pt-B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PRESENÇA ECLESIAL NA UNIVERSIDADE </a:t>
            </a:r>
            <a:r>
              <a:rPr lang="pt-BR" sz="4000" b="1" dirty="0" smtClean="0">
                <a:solidFill>
                  <a:srgbClr val="000000"/>
                </a:solidFill>
              </a:rPr>
              <a:t>ainda é pequena </a:t>
            </a:r>
            <a:r>
              <a:rPr lang="pt-BR" sz="4000" dirty="0" smtClean="0">
                <a:solidFill>
                  <a:srgbClr val="000000"/>
                </a:solidFill>
              </a:rPr>
              <a:t>enquanto processo de evangelização;</a:t>
            </a:r>
          </a:p>
          <a:p>
            <a:pPr marL="0" lvl="0" indent="0" algn="just">
              <a:buFont typeface="Wingdings" pitchFamily="2" charset="2"/>
              <a:buChar char="v"/>
            </a:pPr>
            <a:r>
              <a:rPr lang="pt-B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INVESTIR NAS UNIVERSIDADES CRISTÃS </a:t>
            </a:r>
            <a:r>
              <a:rPr lang="pt-BR" sz="4000" dirty="0" smtClean="0">
                <a:solidFill>
                  <a:srgbClr val="000000"/>
                </a:solidFill>
              </a:rPr>
              <a:t>em programas que promovam o </a:t>
            </a:r>
            <a:r>
              <a:rPr lang="pt-BR" sz="4000" b="1" dirty="0" smtClean="0">
                <a:solidFill>
                  <a:srgbClr val="000000"/>
                </a:solidFill>
              </a:rPr>
              <a:t>diálogo inter-religioso</a:t>
            </a:r>
            <a:r>
              <a:rPr lang="pt-BR" sz="4000" dirty="0" smtClean="0">
                <a:solidFill>
                  <a:srgbClr val="000000"/>
                </a:solidFill>
              </a:rPr>
              <a:t>. </a:t>
            </a:r>
          </a:p>
          <a:p>
            <a:pPr marL="0" lvl="0" indent="0">
              <a:buFont typeface="Wingdings" pitchFamily="2" charset="2"/>
              <a:buChar char="v"/>
            </a:pPr>
            <a:endParaRPr lang="pt-BR" sz="3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pt-BR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PRINCÍPIOS ORIENTATIVOS </a:t>
            </a: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endParaRPr lang="pt-B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2359421"/>
            <a:ext cx="8715436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pt-BR" sz="2800" dirty="0" smtClean="0">
                <a:solidFill>
                  <a:srgbClr val="000000"/>
                </a:solidFill>
              </a:rPr>
              <a:t>A </a:t>
            </a:r>
            <a:r>
              <a:rPr lang="pt-BR" sz="2800" dirty="0">
                <a:solidFill>
                  <a:srgbClr val="000000"/>
                </a:solidFill>
              </a:rPr>
              <a:t>evangelização dos jovens abrange-os em </a:t>
            </a:r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TODAS AS SUAS DIMENSÕES</a:t>
            </a:r>
            <a:r>
              <a:rPr lang="pt-BR" sz="2800" dirty="0" smtClean="0">
                <a:solidFill>
                  <a:srgbClr val="000000"/>
                </a:solidFill>
              </a:rPr>
              <a:t>. </a:t>
            </a:r>
            <a:r>
              <a:rPr lang="pt-BR" sz="2800" dirty="0">
                <a:solidFill>
                  <a:srgbClr val="000000"/>
                </a:solidFill>
              </a:rPr>
              <a:t>A evangelização verdadeira é feita dentro do </a:t>
            </a:r>
            <a:r>
              <a:rPr lang="pt-BR" sz="2800" b="1" dirty="0">
                <a:solidFill>
                  <a:srgbClr val="000000"/>
                </a:solidFill>
              </a:rPr>
              <a:t>novo paradigma da </a:t>
            </a:r>
            <a:r>
              <a:rPr lang="pt-BR" sz="2800" b="1" dirty="0" smtClean="0">
                <a:solidFill>
                  <a:srgbClr val="000000"/>
                </a:solidFill>
              </a:rPr>
              <a:t>complexidade</a:t>
            </a:r>
            <a:r>
              <a:rPr lang="pt-BR" sz="2800" dirty="0" smtClean="0">
                <a:solidFill>
                  <a:srgbClr val="000000"/>
                </a:solidFill>
              </a:rPr>
              <a:t>, </a:t>
            </a:r>
            <a:r>
              <a:rPr lang="pt-BR" sz="2800" b="1" dirty="0" smtClean="0">
                <a:solidFill>
                  <a:srgbClr val="000000"/>
                </a:solidFill>
              </a:rPr>
              <a:t>evitando qualquer simplificação e </a:t>
            </a:r>
            <a:r>
              <a:rPr lang="pt-BR" sz="2800" b="1" dirty="0" err="1" smtClean="0">
                <a:solidFill>
                  <a:srgbClr val="000000"/>
                </a:solidFill>
              </a:rPr>
              <a:t>unidimensionalidade</a:t>
            </a:r>
            <a:r>
              <a:rPr lang="pt-BR" sz="2800" b="1" dirty="0" smtClean="0">
                <a:solidFill>
                  <a:srgbClr val="000000"/>
                </a:solidFill>
              </a:rPr>
              <a:t>.</a:t>
            </a:r>
            <a:endParaRPr lang="pt-BR" sz="2800" b="1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pt-BR" sz="3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PISTAS DE AÇÃO </a:t>
            </a:r>
            <a:b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endParaRPr lang="pt-B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0528" y="1742988"/>
            <a:ext cx="9144000" cy="5286412"/>
          </a:xfrm>
        </p:spPr>
        <p:txBody>
          <a:bodyPr anchor="ctr">
            <a:normAutofit fontScale="85000" lnSpcReduction="10000"/>
          </a:bodyPr>
          <a:lstStyle/>
          <a:p>
            <a:pPr marL="0" lvl="0" indent="0">
              <a:buFont typeface="Wingdings" pitchFamily="2" charset="2"/>
              <a:buChar char="ü"/>
            </a:pPr>
            <a:r>
              <a:rPr lang="pt-BR" sz="3000" b="1" dirty="0" smtClean="0">
                <a:solidFill>
                  <a:srgbClr val="000000"/>
                </a:solidFill>
              </a:rPr>
              <a:t>Participar na busca de </a:t>
            </a:r>
            <a:r>
              <a:rPr lang="pt-BR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POLÍTICAS PÚBLICAS </a:t>
            </a:r>
            <a:r>
              <a:rPr lang="pt-BR" sz="2400" b="1" dirty="0" smtClean="0">
                <a:solidFill>
                  <a:srgbClr val="000000"/>
                </a:solidFill>
              </a:rPr>
              <a:t>que visem a democratização </a:t>
            </a:r>
            <a:r>
              <a:rPr lang="pt-BR" sz="2400" b="1" dirty="0">
                <a:solidFill>
                  <a:srgbClr val="000000"/>
                </a:solidFill>
              </a:rPr>
              <a:t>do acesso </a:t>
            </a:r>
            <a:r>
              <a:rPr lang="pt-BR" sz="2400" dirty="0">
                <a:solidFill>
                  <a:srgbClr val="000000"/>
                </a:solidFill>
              </a:rPr>
              <a:t>e permanência na escola e na qualidade da educação para todos</a:t>
            </a:r>
            <a:r>
              <a:rPr lang="pt-BR" sz="3000" dirty="0">
                <a:solidFill>
                  <a:srgbClr val="000000"/>
                </a:solidFill>
              </a:rPr>
              <a:t>; </a:t>
            </a:r>
          </a:p>
          <a:p>
            <a:pPr marL="0" lvl="0" indent="0">
              <a:buFont typeface="Wingdings" pitchFamily="2" charset="2"/>
              <a:buChar char="ü"/>
            </a:pPr>
            <a:r>
              <a:rPr lang="pt-B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LIBERAR PESSOAS </a:t>
            </a:r>
            <a:r>
              <a:rPr lang="pt-BR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igreja no meio universitário </a:t>
            </a:r>
            <a:r>
              <a:rPr lang="pt-BR" sz="3000" dirty="0" smtClean="0">
                <a:solidFill>
                  <a:srgbClr val="000000"/>
                </a:solidFill>
              </a:rPr>
              <a:t>e </a:t>
            </a:r>
            <a:r>
              <a:rPr lang="pt-BR" sz="3000" dirty="0">
                <a:solidFill>
                  <a:srgbClr val="000000"/>
                </a:solidFill>
              </a:rPr>
              <a:t>no ensino médio de todas as escolas em todos os níveis;</a:t>
            </a:r>
          </a:p>
          <a:p>
            <a:pPr marL="0" lvl="0" indent="0">
              <a:buFont typeface="Wingdings" pitchFamily="2" charset="2"/>
              <a:buChar char="ü"/>
            </a:pPr>
            <a:r>
              <a:rPr lang="pt-BR" sz="3000" b="1" dirty="0">
                <a:solidFill>
                  <a:srgbClr val="000000"/>
                </a:solidFill>
              </a:rPr>
              <a:t>Organizar grupos específicos de evangelização nas </a:t>
            </a:r>
            <a:r>
              <a:rPr lang="pt-BR" sz="3000" b="1" dirty="0" smtClean="0">
                <a:solidFill>
                  <a:srgbClr val="000000"/>
                </a:solidFill>
              </a:rPr>
              <a:t>universidades</a:t>
            </a:r>
            <a:r>
              <a:rPr lang="pt-BR" sz="3000" dirty="0" smtClean="0">
                <a:solidFill>
                  <a:srgbClr val="000000"/>
                </a:solidFill>
              </a:rPr>
              <a:t>.</a:t>
            </a:r>
          </a:p>
          <a:p>
            <a:pPr marL="0" lvl="0" indent="0">
              <a:buFont typeface="Wingdings" pitchFamily="2" charset="2"/>
              <a:buChar char="ü"/>
            </a:pPr>
            <a:r>
              <a:rPr lang="pt-BR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FORMAÇÃO CONTINUADA DO CLERO</a:t>
            </a:r>
            <a:r>
              <a:rPr lang="pt-BR" sz="3200" b="1" dirty="0" smtClean="0">
                <a:solidFill>
                  <a:srgbClr val="000000"/>
                </a:solidFill>
              </a:rPr>
              <a:t>, </a:t>
            </a:r>
            <a:r>
              <a:rPr lang="pt-BR" sz="3200" dirty="0" smtClean="0">
                <a:solidFill>
                  <a:srgbClr val="000000"/>
                </a:solidFill>
              </a:rPr>
              <a:t>religioso/as, leigos para interagir no campo da fé e razão</a:t>
            </a:r>
            <a:r>
              <a:rPr lang="pt-BR" sz="4000" dirty="0" smtClean="0">
                <a:solidFill>
                  <a:srgbClr val="000000"/>
                </a:solidFill>
              </a:rPr>
              <a:t>; </a:t>
            </a:r>
          </a:p>
          <a:p>
            <a:pPr marL="0" lvl="0" indent="0">
              <a:buFont typeface="Wingdings" pitchFamily="2" charset="2"/>
              <a:buChar char="ü"/>
            </a:pPr>
            <a:r>
              <a:rPr lang="pt-BR" sz="3200" b="1" dirty="0" smtClean="0">
                <a:solidFill>
                  <a:srgbClr val="000000"/>
                </a:solidFill>
              </a:rPr>
              <a:t>Organizar eventos que trabalhem as dimensão fé e ciência, fé e política, fé e razão.</a:t>
            </a:r>
          </a:p>
          <a:p>
            <a:pPr marL="0" lvl="0" indent="0">
              <a:buFont typeface="Wingdings" pitchFamily="2" charset="2"/>
              <a:buChar char="ü"/>
            </a:pPr>
            <a:endParaRPr lang="pt-BR" sz="3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2880320"/>
          </a:xfrm>
        </p:spPr>
        <p:txBody>
          <a:bodyPr anchor="b">
            <a:normAutofit/>
          </a:bodyPr>
          <a:lstStyle/>
          <a:p>
            <a:pPr algn="ctr">
              <a:buNone/>
            </a:pPr>
            <a:r>
              <a:rPr lang="pt-BR" sz="5000" b="1" dirty="0" smtClean="0">
                <a:solidFill>
                  <a:srgbClr val="000000"/>
                </a:solidFill>
              </a:rPr>
              <a:t>DIREITO </a:t>
            </a:r>
            <a:r>
              <a:rPr lang="pt-BR" sz="5000" b="1" dirty="0">
                <a:solidFill>
                  <a:srgbClr val="000000"/>
                </a:solidFill>
              </a:rPr>
              <a:t>A VIDA </a:t>
            </a:r>
            <a:endParaRPr lang="pt-BR" sz="5000" dirty="0">
              <a:solidFill>
                <a:srgbClr val="000000"/>
              </a:solidFill>
            </a:endParaRPr>
          </a:p>
          <a:p>
            <a:pPr algn="ctr"/>
            <a:endParaRPr lang="pt-BR" sz="5000" dirty="0">
              <a:solidFill>
                <a:srgbClr val="000000"/>
              </a:solidFill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t-B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8ª LINHA DE AÇÃO</a:t>
            </a:r>
            <a:endParaRPr lang="pt-B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t-BR" sz="4000" dirty="0" smtClean="0">
                <a:solidFill>
                  <a:schemeClr val="tx1"/>
                </a:solidFill>
                <a:latin typeface="Arial Black" pitchFamily="34" charset="0"/>
              </a:rPr>
              <a:t>AVANÇOS </a:t>
            </a:r>
            <a:endParaRPr lang="pt-BR" sz="4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840734"/>
            <a:ext cx="8643998" cy="4900634"/>
          </a:xfrm>
        </p:spPr>
        <p:txBody>
          <a:bodyPr anchor="ctr">
            <a:normAutofit fontScale="92500" lnSpcReduction="10000"/>
          </a:bodyPr>
          <a:lstStyle/>
          <a:p>
            <a:pPr marL="0" lvl="0" indent="0" algn="just">
              <a:buFont typeface="Wingdings" pitchFamily="2" charset="2"/>
              <a:buChar char="Ø"/>
            </a:pPr>
            <a:r>
              <a:rPr lang="pt-BR" sz="2800" b="1" dirty="0" smtClean="0">
                <a:solidFill>
                  <a:srgbClr val="000000"/>
                </a:solidFill>
              </a:rPr>
              <a:t>Campanha </a:t>
            </a:r>
            <a:r>
              <a:rPr lang="pt-BR" sz="2800" b="1" dirty="0">
                <a:solidFill>
                  <a:srgbClr val="000000"/>
                </a:solidFill>
              </a:rPr>
              <a:t>Nacional contra </a:t>
            </a:r>
            <a:r>
              <a:rPr lang="pt-BR" sz="3200" b="1" dirty="0">
                <a:solidFill>
                  <a:srgbClr val="000000"/>
                </a:solidFill>
              </a:rPr>
              <a:t>a </a:t>
            </a:r>
            <a:r>
              <a:rPr lang="pt-BR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VIOLÊNCIA E EXTERMÍNIO DE JOVENS</a:t>
            </a:r>
            <a:r>
              <a:rPr lang="pt-BR" sz="3200" dirty="0" smtClean="0">
                <a:solidFill>
                  <a:srgbClr val="000000"/>
                </a:solidFill>
              </a:rPr>
              <a:t>, </a:t>
            </a:r>
            <a:r>
              <a:rPr lang="pt-BR" sz="2800" dirty="0">
                <a:solidFill>
                  <a:srgbClr val="000000"/>
                </a:solidFill>
              </a:rPr>
              <a:t>dentro e fora da Igreja;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pt-BR" sz="2800" dirty="0">
                <a:solidFill>
                  <a:srgbClr val="000000"/>
                </a:solidFill>
              </a:rPr>
              <a:t>Participação dos grupos e organizações eclesiais na construção de </a:t>
            </a:r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POLÍTICAS PÚBLICAS </a:t>
            </a:r>
            <a:r>
              <a:rPr lang="pt-BR" sz="2800" dirty="0" smtClean="0">
                <a:solidFill>
                  <a:srgbClr val="000000"/>
                </a:solidFill>
              </a:rPr>
              <a:t>para </a:t>
            </a:r>
            <a:r>
              <a:rPr lang="pt-BR" sz="2800" dirty="0">
                <a:solidFill>
                  <a:srgbClr val="000000"/>
                </a:solidFill>
              </a:rPr>
              <a:t>a </a:t>
            </a:r>
            <a:r>
              <a:rPr lang="pt-BR" sz="2800" dirty="0" smtClean="0">
                <a:solidFill>
                  <a:srgbClr val="000000"/>
                </a:solidFill>
              </a:rPr>
              <a:t>juventude</a:t>
            </a:r>
            <a:r>
              <a:rPr lang="pt-BR" sz="2800" dirty="0" smtClean="0">
                <a:solidFill>
                  <a:srgbClr val="000000"/>
                </a:solidFill>
              </a:rPr>
              <a:t>.</a:t>
            </a:r>
          </a:p>
          <a:p>
            <a:pPr marL="0" lvl="0" indent="0" algn="just">
              <a:buFont typeface="Wingdings" pitchFamily="2" charset="2"/>
              <a:buChar char="Ø"/>
            </a:pPr>
            <a:r>
              <a:rPr lang="pt-BR" sz="2800" dirty="0" smtClean="0">
                <a:solidFill>
                  <a:srgbClr val="000000"/>
                </a:solidFill>
              </a:rPr>
              <a:t>Presença de jovens ligados aos grupos de igreja nos </a:t>
            </a:r>
            <a:r>
              <a:rPr lang="pt-B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CONSELHOS MUNICIPAIS</a:t>
            </a:r>
            <a:r>
              <a:rPr lang="pt-BR" sz="2800" b="1" dirty="0" smtClean="0">
                <a:solidFill>
                  <a:srgbClr val="000000"/>
                </a:solidFill>
              </a:rPr>
              <a:t>, </a:t>
            </a:r>
            <a:r>
              <a:rPr lang="pt-BR" sz="2800" dirty="0" smtClean="0">
                <a:solidFill>
                  <a:srgbClr val="000000"/>
                </a:solidFill>
              </a:rPr>
              <a:t>em </a:t>
            </a:r>
            <a:r>
              <a:rPr lang="pt-BR" sz="2800" b="1" dirty="0" smtClean="0">
                <a:solidFill>
                  <a:srgbClr val="000000"/>
                </a:solidFill>
              </a:rPr>
              <a:t>  c</a:t>
            </a:r>
            <a:r>
              <a:rPr lang="pt-BR" sz="2800" dirty="0" smtClean="0">
                <a:solidFill>
                  <a:srgbClr val="000000"/>
                </a:solidFill>
              </a:rPr>
              <a:t>olaboração com os Poderes Executivo e Legislativo municipais em questões relacionadas à juventude;</a:t>
            </a:r>
          </a:p>
          <a:p>
            <a:pPr marL="0" lvl="0" indent="0" algn="just">
              <a:buFont typeface="Wingdings" pitchFamily="2" charset="2"/>
              <a:buChar char="Ø"/>
            </a:pPr>
            <a:r>
              <a:rPr lang="pt-B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AUMENTO DE ABAIXO-ASSINADOS </a:t>
            </a:r>
            <a:r>
              <a:rPr lang="pt-BR" sz="2800" dirty="0" smtClean="0">
                <a:solidFill>
                  <a:srgbClr val="000000"/>
                </a:solidFill>
              </a:rPr>
              <a:t>(principalmente </a:t>
            </a:r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digitais)</a:t>
            </a:r>
            <a:r>
              <a:rPr lang="pt-BR" sz="2800" dirty="0" smtClean="0">
                <a:solidFill>
                  <a:srgbClr val="000000"/>
                </a:solidFill>
              </a:rPr>
              <a:t> que manifestam posicionamentos políticos favoráveis à defesa da vida. </a:t>
            </a:r>
          </a:p>
          <a:p>
            <a:pPr marL="0" indent="0">
              <a:buFont typeface="Wingdings" pitchFamily="2" charset="2"/>
              <a:buChar char="Ø"/>
            </a:pPr>
            <a:endParaRPr lang="pt-BR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pt-BR" sz="5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OBJETIVO</a:t>
            </a:r>
            <a:endParaRPr lang="pt-BR" sz="5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700808"/>
            <a:ext cx="9036496" cy="4680521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t-BR" sz="60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buNone/>
            </a:pPr>
            <a:r>
              <a:rPr lang="pt-BR" sz="4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OUVIR AS DIOCESES </a:t>
            </a:r>
            <a:r>
              <a:rPr lang="pt-BR" sz="2800" dirty="0" smtClean="0">
                <a:solidFill>
                  <a:srgbClr val="000000"/>
                </a:solidFill>
              </a:rPr>
              <a:t>dentro </a:t>
            </a:r>
            <a:r>
              <a:rPr lang="pt-BR" sz="2800" dirty="0">
                <a:solidFill>
                  <a:srgbClr val="000000"/>
                </a:solidFill>
              </a:rPr>
              <a:t>do processo </a:t>
            </a:r>
            <a:r>
              <a:rPr lang="pt-BR" sz="2800" dirty="0" smtClean="0">
                <a:solidFill>
                  <a:srgbClr val="000000"/>
                </a:solidFill>
              </a:rPr>
              <a:t>de preparação </a:t>
            </a:r>
            <a:r>
              <a:rPr lang="pt-BR" sz="2800" dirty="0">
                <a:solidFill>
                  <a:srgbClr val="000000"/>
                </a:solidFill>
              </a:rPr>
              <a:t>para a JMJ em vista da </a:t>
            </a:r>
            <a:r>
              <a:rPr lang="pt-BR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CONTINUIDADE DA EVANGELIZAÇÃO</a:t>
            </a:r>
            <a:r>
              <a:rPr lang="pt-BR" sz="4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pt-BR" sz="2800" dirty="0" smtClean="0">
                <a:solidFill>
                  <a:srgbClr val="000000"/>
                </a:solidFill>
              </a:rPr>
              <a:t>da </a:t>
            </a:r>
            <a:r>
              <a:rPr lang="pt-BR" sz="2800" dirty="0">
                <a:solidFill>
                  <a:srgbClr val="000000"/>
                </a:solidFill>
              </a:rPr>
              <a:t>juventude (</a:t>
            </a:r>
            <a:r>
              <a:rPr lang="pt-BR" sz="2800" dirty="0" err="1" smtClean="0">
                <a:solidFill>
                  <a:srgbClr val="000000"/>
                </a:solidFill>
              </a:rPr>
              <a:t>pós-JMJ</a:t>
            </a:r>
            <a:r>
              <a:rPr lang="pt-BR" sz="2800" dirty="0">
                <a:solidFill>
                  <a:srgbClr val="000000"/>
                </a:solidFill>
              </a:rPr>
              <a:t>).</a:t>
            </a:r>
          </a:p>
          <a:p>
            <a:pPr algn="ctr">
              <a:buNone/>
            </a:pPr>
            <a:endParaRPr lang="pt-BR" sz="3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pt-BR" dirty="0" smtClean="0"/>
              <a:t> </a:t>
            </a:r>
            <a:br>
              <a:rPr lang="pt-BR" dirty="0" smtClean="0"/>
            </a:br>
            <a:r>
              <a:rPr lang="pt-BR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DESAFIOS</a:t>
            </a:r>
            <a:r>
              <a:rPr lang="pt-BR" sz="4000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pt-BR" sz="4000" dirty="0" smtClean="0">
                <a:solidFill>
                  <a:schemeClr val="tx1"/>
                </a:solidFill>
                <a:latin typeface="Arial Black" pitchFamily="34" charset="0"/>
              </a:rPr>
            </a:br>
            <a:endParaRPr lang="pt-BR" sz="4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2910" y="2285992"/>
            <a:ext cx="8079111" cy="4192439"/>
          </a:xfrm>
        </p:spPr>
        <p:txBody>
          <a:bodyPr>
            <a:noAutofit/>
          </a:bodyPr>
          <a:lstStyle/>
          <a:p>
            <a:pPr marL="0" lvl="0" indent="0" algn="just">
              <a:buFont typeface="Wingdings" pitchFamily="2" charset="2"/>
              <a:buChar char="v"/>
            </a:pPr>
            <a:r>
              <a:rPr lang="pt-BR" sz="3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AUMENTO DA MORTALIDADE JUVENIL </a:t>
            </a:r>
            <a:r>
              <a:rPr lang="pt-BR" sz="2800" dirty="0" smtClean="0">
                <a:solidFill>
                  <a:srgbClr val="000000"/>
                </a:solidFill>
              </a:rPr>
              <a:t>(</a:t>
            </a:r>
            <a:r>
              <a:rPr lang="pt-BR" sz="2800" dirty="0">
                <a:solidFill>
                  <a:srgbClr val="000000"/>
                </a:solidFill>
              </a:rPr>
              <a:t>tráfico e consumo de drogas </a:t>
            </a:r>
            <a:r>
              <a:rPr lang="pt-BR" sz="2800" dirty="0" smtClean="0">
                <a:solidFill>
                  <a:srgbClr val="000000"/>
                </a:solidFill>
              </a:rPr>
              <a:t>e álcool</a:t>
            </a:r>
            <a:r>
              <a:rPr lang="pt-BR" sz="2800" dirty="0">
                <a:solidFill>
                  <a:srgbClr val="000000"/>
                </a:solidFill>
              </a:rPr>
              <a:t>, homicídios, chacinas, </a:t>
            </a:r>
            <a:r>
              <a:rPr lang="pt-BR" sz="2800" dirty="0" smtClean="0">
                <a:solidFill>
                  <a:srgbClr val="000000"/>
                </a:solidFill>
              </a:rPr>
              <a:t>pobreza...); </a:t>
            </a:r>
            <a:r>
              <a:rPr lang="pt-BR" sz="3000" b="1" dirty="0" smtClean="0">
                <a:solidFill>
                  <a:srgbClr val="000000"/>
                </a:solidFill>
              </a:rPr>
              <a:t>O que fazer?</a:t>
            </a:r>
            <a:endParaRPr lang="pt-BR" sz="3000" b="1" dirty="0">
              <a:solidFill>
                <a:srgbClr val="000000"/>
              </a:solidFill>
            </a:endParaRPr>
          </a:p>
          <a:p>
            <a:pPr marL="0" lvl="0" indent="0" algn="just">
              <a:buFont typeface="Wingdings" pitchFamily="2" charset="2"/>
              <a:buChar char="v"/>
            </a:pPr>
            <a:r>
              <a:rPr lang="pt-BR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BANALIZAÇÃO DA VIDA </a:t>
            </a:r>
            <a:r>
              <a:rPr lang="pt-BR" sz="2800" b="1" dirty="0" smtClean="0">
                <a:solidFill>
                  <a:srgbClr val="000000"/>
                </a:solidFill>
              </a:rPr>
              <a:t>(</a:t>
            </a:r>
            <a:r>
              <a:rPr lang="pt-BR" sz="2800" dirty="0" smtClean="0">
                <a:solidFill>
                  <a:srgbClr val="000000"/>
                </a:solidFill>
              </a:rPr>
              <a:t>aborto, má distribuição de renda, extermínio de jovens, violência no trânsito, poluição/ecologia, economia a serviço do lucro, descaso com idosos.....).</a:t>
            </a:r>
            <a:endParaRPr lang="pt-BR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PRINCÍPIOS ORIENTADORES</a:t>
            </a:r>
            <a:endParaRPr lang="pt-B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4016" y="2489946"/>
            <a:ext cx="8892480" cy="504351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600" dirty="0" smtClean="0">
                <a:solidFill>
                  <a:srgbClr val="000000"/>
                </a:solidFill>
              </a:rPr>
              <a:t>A </a:t>
            </a:r>
            <a:r>
              <a:rPr lang="pt-BR" sz="2600" dirty="0">
                <a:solidFill>
                  <a:srgbClr val="000000"/>
                </a:solidFill>
              </a:rPr>
              <a:t>juventude é a etapa da vida em que geralmente se destaca a </a:t>
            </a:r>
            <a:r>
              <a:rPr lang="pt-BR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FORMAÇÃO FÍSICA, INTELECTUAL, MÍSTICA, PSÍQUICA, SOCIAL E CULTURAL.</a:t>
            </a:r>
            <a:r>
              <a:rPr lang="pt-BR" sz="2600" dirty="0" smtClean="0">
                <a:solidFill>
                  <a:srgbClr val="000000"/>
                </a:solidFill>
              </a:rPr>
              <a:t>Também </a:t>
            </a:r>
            <a:r>
              <a:rPr lang="pt-BR" sz="2600" dirty="0">
                <a:solidFill>
                  <a:srgbClr val="000000"/>
                </a:solidFill>
              </a:rPr>
              <a:t>tempo </a:t>
            </a:r>
            <a:r>
              <a:rPr lang="pt-BR" sz="2600" dirty="0" smtClean="0">
                <a:solidFill>
                  <a:srgbClr val="000000"/>
                </a:solidFill>
              </a:rPr>
              <a:t>propício </a:t>
            </a:r>
            <a:r>
              <a:rPr lang="pt-BR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 formação para a cidadania, </a:t>
            </a:r>
            <a:r>
              <a:rPr lang="pt-BR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tomando </a:t>
            </a:r>
            <a:r>
              <a:rPr lang="pt-BR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ciência de seus direitos e responsabilidades</a:t>
            </a:r>
            <a:r>
              <a:rPr lang="pt-BR" sz="2600" dirty="0">
                <a:solidFill>
                  <a:srgbClr val="000000"/>
                </a:solidFill>
              </a:rPr>
              <a:t>. Apenas através da efetivação dos </a:t>
            </a:r>
            <a:r>
              <a:rPr lang="pt-BR" sz="2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DIREITOS BÁSICOS</a:t>
            </a:r>
            <a:r>
              <a:rPr lang="pt-BR" sz="2600" dirty="0" smtClean="0">
                <a:solidFill>
                  <a:srgbClr val="000000"/>
                </a:solidFill>
              </a:rPr>
              <a:t> </a:t>
            </a:r>
            <a:r>
              <a:rPr lang="pt-BR" sz="2600" dirty="0">
                <a:solidFill>
                  <a:srgbClr val="000000"/>
                </a:solidFill>
              </a:rPr>
              <a:t>é possível esperar que os jovens assumam suas responsabilidades face à sociedade, tornando-se cidadãos responsáveis pela condução de suas vidas e da nação. (</a:t>
            </a:r>
            <a:r>
              <a:rPr lang="pt-BR" sz="2600" dirty="0" err="1">
                <a:solidFill>
                  <a:srgbClr val="000000"/>
                </a:solidFill>
              </a:rPr>
              <a:t>Doc</a:t>
            </a:r>
            <a:r>
              <a:rPr lang="pt-BR" sz="2600" dirty="0">
                <a:solidFill>
                  <a:srgbClr val="000000"/>
                </a:solidFill>
              </a:rPr>
              <a:t>. 85, 232). </a:t>
            </a:r>
          </a:p>
          <a:p>
            <a:pPr marL="0" indent="0">
              <a:buNone/>
            </a:pPr>
            <a:endParaRPr lang="pt-BR" sz="2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356" y="1676110"/>
            <a:ext cx="9001156" cy="5929354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pt-BR" sz="2400" dirty="0" smtClean="0">
                <a:solidFill>
                  <a:srgbClr val="000000"/>
                </a:solidFill>
              </a:rPr>
              <a:t>Um desafio urgente é garantir que todos os jovens tenham </a:t>
            </a:r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ACESSO AOS DIREITOS FUNDAMENTAIS</a:t>
            </a:r>
            <a:r>
              <a:rPr lang="pt-BR" sz="2400" dirty="0" smtClean="0">
                <a:solidFill>
                  <a:srgbClr val="000000"/>
                </a:solidFill>
              </a:rPr>
              <a:t>, numa sociedade marcada por profundas desigualdades sociais, regionais, raciais e de gênero. </a:t>
            </a:r>
          </a:p>
          <a:p>
            <a:pPr marL="0" indent="0" algn="just">
              <a:buNone/>
            </a:pPr>
            <a:r>
              <a:rPr lang="pt-BR" sz="2400" dirty="0" smtClean="0">
                <a:solidFill>
                  <a:srgbClr val="000000"/>
                </a:solidFill>
              </a:rPr>
              <a:t>A </a:t>
            </a:r>
            <a:r>
              <a:rPr lang="pt-BR" sz="2400" b="1" dirty="0" smtClean="0">
                <a:solidFill>
                  <a:srgbClr val="000000"/>
                </a:solidFill>
              </a:rPr>
              <a:t>vulnerabilidade dos jovens</a:t>
            </a:r>
            <a:r>
              <a:rPr lang="pt-BR" sz="2400" dirty="0" smtClean="0">
                <a:solidFill>
                  <a:srgbClr val="000000"/>
                </a:solidFill>
              </a:rPr>
              <a:t> na atualidade e a atuação dos movimentos juvenis colocaram na </a:t>
            </a:r>
            <a:r>
              <a:rPr lang="pt-BR" sz="2400" b="1" dirty="0" smtClean="0">
                <a:solidFill>
                  <a:srgbClr val="C00000"/>
                </a:solidFill>
              </a:rPr>
              <a:t>PAUTA NACIONAL O TEMA DAS POLÍTICAS PÚBLICAS DE JUVENTUDE</a:t>
            </a:r>
            <a:r>
              <a:rPr lang="pt-BR" sz="2400" dirty="0" smtClean="0">
                <a:solidFill>
                  <a:srgbClr val="C00000"/>
                </a:solidFill>
              </a:rPr>
              <a:t>. </a:t>
            </a:r>
          </a:p>
          <a:p>
            <a:pPr marL="0" indent="0" algn="just">
              <a:buNone/>
            </a:pPr>
            <a:r>
              <a:rPr lang="pt-BR" sz="2400" dirty="0" smtClean="0">
                <a:solidFill>
                  <a:srgbClr val="000000"/>
                </a:solidFill>
              </a:rPr>
              <a:t>Para que as políticas públicas sejam adequadas às necessidades e anseios dos jovens, é fundamental que eles </a:t>
            </a:r>
            <a:r>
              <a:rPr lang="pt-BR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sejam ouvidos na sua formulação, implantação e avaliação</a:t>
            </a:r>
            <a:r>
              <a:rPr lang="pt-BR" sz="2400" dirty="0" smtClean="0">
                <a:solidFill>
                  <a:srgbClr val="000000"/>
                </a:solidFill>
              </a:rPr>
              <a:t>. (</a:t>
            </a:r>
            <a:r>
              <a:rPr lang="pt-BR" sz="2400" dirty="0" err="1" smtClean="0">
                <a:solidFill>
                  <a:srgbClr val="000000"/>
                </a:solidFill>
              </a:rPr>
              <a:t>Doc</a:t>
            </a:r>
            <a:r>
              <a:rPr lang="pt-BR" sz="2400" dirty="0" smtClean="0">
                <a:solidFill>
                  <a:srgbClr val="000000"/>
                </a:solidFill>
              </a:rPr>
              <a:t>. 85, 234).</a:t>
            </a:r>
          </a:p>
          <a:p>
            <a:pPr marL="0" indent="0">
              <a:buNone/>
            </a:pPr>
            <a:endParaRPr lang="pt-BR" sz="2400" dirty="0">
              <a:solidFill>
                <a:srgbClr val="000000"/>
              </a:solidFill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PRINCÍPIOS ORIENTADORES</a:t>
            </a:r>
            <a:endParaRPr lang="pt-B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PISTAS  DE AÇÃO</a:t>
            </a:r>
            <a:endParaRPr lang="pt-B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857364"/>
            <a:ext cx="9144000" cy="5286388"/>
          </a:xfrm>
        </p:spPr>
        <p:txBody>
          <a:bodyPr anchor="ctr">
            <a:normAutofit fontScale="85000" lnSpcReduction="10000"/>
          </a:bodyPr>
          <a:lstStyle/>
          <a:p>
            <a:pPr marL="0" lvl="0" indent="0" algn="just">
              <a:buFont typeface="Wingdings" pitchFamily="2" charset="2"/>
              <a:buChar char="q"/>
            </a:pPr>
            <a:r>
              <a:rPr lang="pt-BR" sz="3300" b="1" dirty="0" smtClean="0">
                <a:solidFill>
                  <a:srgbClr val="000000"/>
                </a:solidFill>
              </a:rPr>
              <a:t>Efetivação </a:t>
            </a:r>
            <a:r>
              <a:rPr lang="pt-BR" sz="3300" b="1" dirty="0">
                <a:solidFill>
                  <a:srgbClr val="000000"/>
                </a:solidFill>
              </a:rPr>
              <a:t>da Campanha contra o extermínio dos jovens </a:t>
            </a:r>
            <a:r>
              <a:rPr lang="pt-BR" sz="3300" dirty="0">
                <a:solidFill>
                  <a:srgbClr val="000000"/>
                </a:solidFill>
              </a:rPr>
              <a:t>em todos os âmbitos e níveis;</a:t>
            </a:r>
          </a:p>
          <a:p>
            <a:pPr marL="0" lvl="0" indent="0" algn="just">
              <a:buFont typeface="Wingdings" pitchFamily="2" charset="2"/>
              <a:buChar char="q"/>
            </a:pPr>
            <a:r>
              <a:rPr lang="pt-BR" sz="3300" b="1" dirty="0">
                <a:solidFill>
                  <a:srgbClr val="000000"/>
                </a:solidFill>
              </a:rPr>
              <a:t>Incentivo para que os jovens </a:t>
            </a:r>
            <a:r>
              <a:rPr lang="pt-BR" sz="3300" b="1" dirty="0" smtClean="0">
                <a:solidFill>
                  <a:srgbClr val="000000"/>
                </a:solidFill>
              </a:rPr>
              <a:t>assumam a dimensão social da fé </a:t>
            </a:r>
            <a:r>
              <a:rPr lang="pt-BR" sz="3300" dirty="0" smtClean="0">
                <a:solidFill>
                  <a:srgbClr val="000000"/>
                </a:solidFill>
              </a:rPr>
              <a:t>e que sua </a:t>
            </a:r>
            <a:r>
              <a:rPr lang="pt-BR" sz="3300" dirty="0">
                <a:solidFill>
                  <a:srgbClr val="000000"/>
                </a:solidFill>
              </a:rPr>
              <a:t>vida profissional </a:t>
            </a:r>
            <a:r>
              <a:rPr lang="pt-BR" sz="3300" dirty="0" smtClean="0">
                <a:solidFill>
                  <a:srgbClr val="000000"/>
                </a:solidFill>
              </a:rPr>
              <a:t>tenha </a:t>
            </a:r>
            <a:r>
              <a:rPr lang="pt-BR" sz="3300" dirty="0">
                <a:solidFill>
                  <a:srgbClr val="000000"/>
                </a:solidFill>
              </a:rPr>
              <a:t>dimensão ética de promoção e direito à vida a partir de sua </a:t>
            </a:r>
            <a:r>
              <a:rPr lang="pt-BR" sz="3300" dirty="0" smtClean="0">
                <a:solidFill>
                  <a:srgbClr val="000000"/>
                </a:solidFill>
              </a:rPr>
              <a:t>profissão</a:t>
            </a:r>
            <a:r>
              <a:rPr lang="pt-BR" sz="3300" dirty="0" smtClean="0">
                <a:solidFill>
                  <a:srgbClr val="000000"/>
                </a:solidFill>
              </a:rPr>
              <a:t>.</a:t>
            </a:r>
          </a:p>
          <a:p>
            <a:pPr marL="0" lvl="0" indent="0">
              <a:buFont typeface="Wingdings" pitchFamily="2" charset="2"/>
              <a:buChar char="ü"/>
            </a:pPr>
            <a:r>
              <a:rPr lang="pt-BR" sz="3300" dirty="0" smtClean="0">
                <a:solidFill>
                  <a:srgbClr val="000000"/>
                </a:solidFill>
              </a:rPr>
              <a:t>Participação do </a:t>
            </a:r>
            <a:r>
              <a:rPr lang="pt-BR" sz="3300" b="1" dirty="0" smtClean="0">
                <a:solidFill>
                  <a:srgbClr val="000000"/>
                </a:solidFill>
              </a:rPr>
              <a:t>SETOR JUVENTUDE </a:t>
            </a:r>
            <a:r>
              <a:rPr lang="pt-BR" sz="3300" dirty="0" smtClean="0">
                <a:solidFill>
                  <a:srgbClr val="000000"/>
                </a:solidFill>
              </a:rPr>
              <a:t>nos colegiados que determinam e executam as </a:t>
            </a:r>
            <a:r>
              <a:rPr lang="pt-BR" sz="33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POLÍTICAS PÚBLICAS </a:t>
            </a:r>
            <a:r>
              <a:rPr lang="pt-BR" sz="3300" dirty="0" smtClean="0">
                <a:solidFill>
                  <a:srgbClr val="000000"/>
                </a:solidFill>
              </a:rPr>
              <a:t>em favor ou contra a juventude;</a:t>
            </a:r>
          </a:p>
          <a:p>
            <a:pPr marL="0" lvl="0" indent="0">
              <a:buFont typeface="Wingdings" pitchFamily="2" charset="2"/>
              <a:buChar char="ü"/>
            </a:pPr>
            <a:r>
              <a:rPr lang="pt-BR" sz="3300" dirty="0" smtClean="0">
                <a:solidFill>
                  <a:srgbClr val="000000"/>
                </a:solidFill>
              </a:rPr>
              <a:t>Criação, dinamização e incentivo </a:t>
            </a:r>
            <a:r>
              <a:rPr lang="pt-BR" sz="3300" dirty="0" smtClean="0">
                <a:solidFill>
                  <a:srgbClr val="C00000"/>
                </a:solidFill>
              </a:rPr>
              <a:t>À PRÁTICA DO</a:t>
            </a:r>
            <a:r>
              <a:rPr lang="pt-BR" sz="3300" b="1" dirty="0" smtClean="0">
                <a:solidFill>
                  <a:srgbClr val="C00000"/>
                </a:solidFill>
              </a:rPr>
              <a:t> VOLUNTARIADO </a:t>
            </a:r>
            <a:r>
              <a:rPr lang="pt-BR" sz="3300" dirty="0" smtClean="0">
                <a:solidFill>
                  <a:srgbClr val="000000"/>
                </a:solidFill>
              </a:rPr>
              <a:t>por parte dos jovens em nível local, regional, nacional e mundial.</a:t>
            </a:r>
          </a:p>
          <a:p>
            <a:pPr marL="0" lvl="0" indent="0" algn="just">
              <a:buFont typeface="Wingdings" pitchFamily="2" charset="2"/>
              <a:buChar char="q"/>
            </a:pPr>
            <a:endParaRPr lang="pt-BR" sz="3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pt-BR" sz="8000" dirty="0" smtClean="0">
                <a:solidFill>
                  <a:srgbClr val="C00000"/>
                </a:solidFill>
                <a:latin typeface="Algerian" pitchFamily="82" charset="0"/>
              </a:rPr>
              <a:t/>
            </a:r>
            <a:br>
              <a:rPr lang="pt-BR" sz="8000" dirty="0" smtClean="0">
                <a:solidFill>
                  <a:srgbClr val="C00000"/>
                </a:solidFill>
                <a:latin typeface="Algerian" pitchFamily="82" charset="0"/>
              </a:rPr>
            </a:br>
            <a:r>
              <a:rPr lang="pt-BR" sz="6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PÚBLICO</a:t>
            </a:r>
            <a:r>
              <a:rPr lang="pt-BR" sz="8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/>
            </a:r>
            <a:br>
              <a:rPr lang="pt-BR" sz="8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</a:br>
            <a:r>
              <a:rPr lang="pt-BR" sz="8000" dirty="0" smtClean="0">
                <a:solidFill>
                  <a:srgbClr val="C00000"/>
                </a:solidFill>
                <a:latin typeface="Algerian" pitchFamily="82" charset="0"/>
              </a:rPr>
              <a:t> </a:t>
            </a:r>
            <a:endParaRPr lang="pt-BR" sz="8000" dirty="0"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268760"/>
            <a:ext cx="8643998" cy="5760640"/>
          </a:xfrm>
        </p:spPr>
        <p:txBody>
          <a:bodyPr anchor="ctr">
            <a:normAutofit/>
          </a:bodyPr>
          <a:lstStyle/>
          <a:p>
            <a:pPr algn="ctr">
              <a:buNone/>
            </a:pPr>
            <a:endParaRPr lang="pt-BR" sz="40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 algn="ctr">
              <a:buNone/>
            </a:pPr>
            <a:r>
              <a:rPr lang="pt-BR" sz="4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MOVIMENTOS</a:t>
            </a:r>
            <a:r>
              <a:rPr lang="pt-BR" sz="4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, PASTORAIS,NOVAS COMUNIADES, CONGREGAÇÕES, DIOCESES, REGIONAIS.</a:t>
            </a:r>
            <a:r>
              <a:rPr lang="pt-BR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	</a:t>
            </a:r>
            <a:endParaRPr lang="pt-BR" sz="40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>
              <a:buNone/>
            </a:pPr>
            <a:endParaRPr lang="pt-BR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pt-BR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ETAPAS</a:t>
            </a:r>
            <a:endParaRPr lang="pt-BR" sz="4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412776"/>
            <a:ext cx="8856983" cy="5256583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  <a:buNone/>
            </a:pPr>
            <a:endParaRPr lang="pt-BR" sz="2800" u="sng" dirty="0" smtClean="0">
              <a:solidFill>
                <a:srgbClr val="000000"/>
              </a:solidFill>
            </a:endParaRPr>
          </a:p>
          <a:p>
            <a:pPr>
              <a:lnSpc>
                <a:spcPct val="70000"/>
              </a:lnSpc>
              <a:buNone/>
            </a:pPr>
            <a:r>
              <a:rPr lang="pt-BR" sz="2800" u="sng" dirty="0" smtClean="0">
                <a:solidFill>
                  <a:srgbClr val="000000"/>
                </a:solidFill>
              </a:rPr>
              <a:t>1º Etapa/diocesana:</a:t>
            </a:r>
            <a:r>
              <a:rPr lang="pt-BR" sz="2800" dirty="0" smtClean="0">
                <a:solidFill>
                  <a:srgbClr val="000000"/>
                </a:solidFill>
              </a:rPr>
              <a:t>    </a:t>
            </a:r>
            <a:r>
              <a:rPr lang="pt-BR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ESCUTA</a:t>
            </a:r>
            <a:endParaRPr lang="pt-BR" sz="36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70000"/>
              </a:lnSpc>
              <a:buNone/>
            </a:pPr>
            <a:r>
              <a:rPr lang="pt-BR" sz="2000" b="1" dirty="0" smtClean="0">
                <a:solidFill>
                  <a:srgbClr val="C00000"/>
                </a:solidFill>
              </a:rPr>
              <a:t>(</a:t>
            </a:r>
            <a:r>
              <a:rPr lang="pt-BR" sz="2000" b="1" dirty="0">
                <a:solidFill>
                  <a:srgbClr val="C00000"/>
                </a:solidFill>
              </a:rPr>
              <a:t>de </a:t>
            </a:r>
            <a:r>
              <a:rPr lang="pt-BR" sz="2000" b="1" dirty="0" smtClean="0">
                <a:solidFill>
                  <a:srgbClr val="C00000"/>
                </a:solidFill>
              </a:rPr>
              <a:t>20/09 a 31/10 -2012</a:t>
            </a:r>
          </a:p>
          <a:p>
            <a:pPr>
              <a:lnSpc>
                <a:spcPct val="70000"/>
              </a:lnSpc>
              <a:buNone/>
            </a:pPr>
            <a:r>
              <a:rPr lang="pt-BR" sz="2800" u="sng" dirty="0" smtClean="0">
                <a:solidFill>
                  <a:srgbClr val="000000"/>
                </a:solidFill>
              </a:rPr>
              <a:t>2º Etapa/regional:</a:t>
            </a:r>
            <a:r>
              <a:rPr lang="pt-BR" sz="2800" dirty="0" smtClean="0">
                <a:solidFill>
                  <a:srgbClr val="000000"/>
                </a:solidFill>
              </a:rPr>
              <a:t>        </a:t>
            </a:r>
            <a:r>
              <a:rPr lang="pt-BR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SISTEMATIZAÇÃO</a:t>
            </a:r>
          </a:p>
          <a:p>
            <a:pPr>
              <a:lnSpc>
                <a:spcPct val="70000"/>
              </a:lnSpc>
              <a:buNone/>
            </a:pPr>
            <a:r>
              <a:rPr lang="pt-BR" sz="2000" b="1" dirty="0" smtClean="0">
                <a:solidFill>
                  <a:srgbClr val="C00000"/>
                </a:solidFill>
              </a:rPr>
              <a:t>(de 31/10 a 20/11 - 2012)</a:t>
            </a:r>
          </a:p>
          <a:p>
            <a:pPr>
              <a:lnSpc>
                <a:spcPct val="70000"/>
              </a:lnSpc>
              <a:buNone/>
            </a:pPr>
            <a:r>
              <a:rPr lang="pt-BR" sz="2800" u="sng" dirty="0" smtClean="0">
                <a:solidFill>
                  <a:srgbClr val="000000"/>
                </a:solidFill>
              </a:rPr>
              <a:t>3º Etapa/nacional:</a:t>
            </a:r>
            <a:r>
              <a:rPr lang="pt-BR" sz="3600" b="1" dirty="0" smtClean="0">
                <a:solidFill>
                  <a:srgbClr val="000000"/>
                </a:solidFill>
              </a:rPr>
              <a:t>      </a:t>
            </a:r>
            <a:r>
              <a:rPr lang="pt-BR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PARTILHA</a:t>
            </a:r>
            <a:endParaRPr lang="pt-BR" sz="36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70000"/>
              </a:lnSpc>
              <a:buNone/>
            </a:pPr>
            <a:r>
              <a:rPr lang="pt-BR" sz="2000" dirty="0" smtClean="0">
                <a:solidFill>
                  <a:srgbClr val="C00000"/>
                </a:solidFill>
              </a:rPr>
              <a:t>(29/11 a 02/12 - Brasília-DF)</a:t>
            </a:r>
          </a:p>
          <a:p>
            <a:pPr>
              <a:lnSpc>
                <a:spcPct val="70000"/>
              </a:lnSpc>
              <a:buNone/>
            </a:pPr>
            <a:r>
              <a:rPr lang="pt-BR" sz="2800" u="sng" dirty="0" smtClean="0">
                <a:solidFill>
                  <a:srgbClr val="000000"/>
                </a:solidFill>
              </a:rPr>
              <a:t>4º Etapa/final:</a:t>
            </a:r>
            <a:r>
              <a:rPr lang="pt-BR" sz="2800" dirty="0" smtClean="0">
                <a:solidFill>
                  <a:srgbClr val="000000"/>
                </a:solidFill>
              </a:rPr>
              <a:t>              </a:t>
            </a:r>
            <a:r>
              <a:rPr lang="pt-BR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INSTRUMENTO DE </a:t>
            </a:r>
          </a:p>
          <a:p>
            <a:pPr>
              <a:lnSpc>
                <a:spcPct val="70000"/>
              </a:lnSpc>
              <a:buNone/>
            </a:pPr>
            <a:r>
              <a:rPr lang="pt-BR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TRABALHO </a:t>
            </a:r>
            <a:endParaRPr lang="pt-BR" sz="36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70000"/>
              </a:lnSpc>
              <a:buNone/>
            </a:pPr>
            <a:endParaRPr lang="pt-BR" sz="4000" dirty="0" smtClean="0">
              <a:solidFill>
                <a:srgbClr val="000000"/>
              </a:solidFill>
            </a:endParaRPr>
          </a:p>
          <a:p>
            <a:pPr>
              <a:lnSpc>
                <a:spcPct val="70000"/>
              </a:lnSpc>
              <a:buNone/>
            </a:pPr>
            <a:endParaRPr lang="pt-BR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1227493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pt-BR" sz="4800" b="1" dirty="0" smtClean="0">
                <a:solidFill>
                  <a:srgbClr val="FF0000"/>
                </a:solidFill>
              </a:rPr>
              <a:t/>
            </a:r>
            <a:br>
              <a:rPr lang="pt-BR" sz="4800" b="1" dirty="0" smtClean="0">
                <a:solidFill>
                  <a:srgbClr val="FF0000"/>
                </a:solidFill>
              </a:rPr>
            </a:br>
            <a:r>
              <a:rPr lang="pt-BR" sz="4800" b="1" dirty="0" smtClean="0">
                <a:solidFill>
                  <a:srgbClr val="FF0000"/>
                </a:solidFill>
              </a:rPr>
              <a:t/>
            </a:r>
            <a:br>
              <a:rPr lang="pt-BR" sz="4800" b="1" dirty="0" smtClean="0">
                <a:solidFill>
                  <a:srgbClr val="FF0000"/>
                </a:solidFill>
              </a:rPr>
            </a:br>
            <a:r>
              <a:rPr lang="pt-B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INSTRUMENTO DE TRABALHO  </a:t>
            </a:r>
            <a:br>
              <a:rPr lang="pt-B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pt-B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1ª ETAPA</a:t>
            </a:r>
            <a:r>
              <a:rPr lang="pt-BR" sz="4000" dirty="0" smtClean="0">
                <a:solidFill>
                  <a:srgbClr val="FF0000"/>
                </a:solidFill>
              </a:rPr>
              <a:t/>
            </a:r>
            <a:br>
              <a:rPr lang="pt-BR" sz="4000" dirty="0" smtClean="0">
                <a:solidFill>
                  <a:srgbClr val="FF0000"/>
                </a:solidFill>
              </a:rPr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184576"/>
          </a:xfrm>
        </p:spPr>
        <p:txBody>
          <a:bodyPr>
            <a:noAutofit/>
          </a:bodyPr>
          <a:lstStyle/>
          <a:p>
            <a:pPr marL="0" indent="0">
              <a:buClrTx/>
              <a:buNone/>
            </a:pPr>
            <a:endParaRPr lang="pt-BR" sz="2600" dirty="0">
              <a:solidFill>
                <a:srgbClr val="FF0000"/>
              </a:solidFill>
            </a:endParaRPr>
          </a:p>
          <a:p>
            <a:pPr marL="0" indent="0" algn="ctr">
              <a:buClrTx/>
              <a:buNone/>
            </a:pPr>
            <a:r>
              <a:rPr lang="pt-BR" sz="2800" dirty="0" smtClean="0">
                <a:solidFill>
                  <a:srgbClr val="000000"/>
                </a:solidFill>
              </a:rPr>
              <a:t>Tendo </a:t>
            </a:r>
            <a:r>
              <a:rPr lang="pt-BR" sz="2800" dirty="0">
                <a:solidFill>
                  <a:srgbClr val="000000"/>
                </a:solidFill>
              </a:rPr>
              <a:t>presente </a:t>
            </a:r>
            <a:r>
              <a:rPr lang="pt-BR" sz="2800" dirty="0" smtClean="0">
                <a:solidFill>
                  <a:srgbClr val="000000"/>
                </a:solidFill>
              </a:rPr>
              <a:t>as 8 </a:t>
            </a:r>
            <a:r>
              <a:rPr lang="pt-BR" sz="2800" dirty="0">
                <a:solidFill>
                  <a:srgbClr val="000000"/>
                </a:solidFill>
              </a:rPr>
              <a:t>linhas </a:t>
            </a:r>
            <a:r>
              <a:rPr lang="pt-BR" sz="2800" dirty="0" smtClean="0">
                <a:solidFill>
                  <a:srgbClr val="000000"/>
                </a:solidFill>
              </a:rPr>
              <a:t>de ação do documento 85(números </a:t>
            </a:r>
            <a:r>
              <a:rPr lang="pt-BR" sz="2800" dirty="0">
                <a:solidFill>
                  <a:srgbClr val="000000"/>
                </a:solidFill>
              </a:rPr>
              <a:t>96 a 246), o que sua </a:t>
            </a:r>
            <a:r>
              <a:rPr lang="pt-BR" sz="3200" dirty="0">
                <a:solidFill>
                  <a:srgbClr val="000000"/>
                </a:solidFill>
              </a:rPr>
              <a:t>diocese reconhece como</a:t>
            </a:r>
            <a:r>
              <a:rPr lang="pt-BR" sz="3600" dirty="0">
                <a:solidFill>
                  <a:srgbClr val="000000"/>
                </a:solidFill>
              </a:rPr>
              <a:t> </a:t>
            </a:r>
            <a:r>
              <a:rPr lang="pt-BR" sz="6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avanços </a:t>
            </a:r>
            <a:r>
              <a:rPr lang="pt-BR" sz="6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limites </a:t>
            </a:r>
            <a:r>
              <a:rPr lang="pt-BR" sz="2800" dirty="0">
                <a:solidFill>
                  <a:srgbClr val="000000"/>
                </a:solidFill>
              </a:rPr>
              <a:t>em cada uma delas? Diante da avaliação feita, qual a </a:t>
            </a:r>
            <a:r>
              <a:rPr lang="pt-BR" sz="7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sugestão</a:t>
            </a:r>
            <a:r>
              <a:rPr lang="pt-BR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600" dirty="0">
                <a:solidFill>
                  <a:srgbClr val="000000"/>
                </a:solidFill>
              </a:rPr>
              <a:t>para a </a:t>
            </a:r>
            <a:r>
              <a:rPr lang="pt-BR" sz="3600" dirty="0" err="1">
                <a:solidFill>
                  <a:srgbClr val="000000"/>
                </a:solidFill>
              </a:rPr>
              <a:t>pós-JMJ</a:t>
            </a:r>
            <a:r>
              <a:rPr lang="pt-BR" sz="3600" dirty="0">
                <a:solidFill>
                  <a:srgbClr val="000000"/>
                </a:solidFill>
              </a:rPr>
              <a:t>?</a:t>
            </a:r>
          </a:p>
          <a:p>
            <a:pPr marL="0" indent="0">
              <a:buClrTx/>
              <a:buNone/>
            </a:pPr>
            <a:endParaRPr lang="pt-BR" sz="2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1322</TotalTime>
  <Words>3263</Words>
  <Application>Microsoft Office PowerPoint</Application>
  <PresentationFormat>Apresentação na tela (4:3)</PresentationFormat>
  <Paragraphs>262</Paragraphs>
  <Slides>63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63</vt:i4>
      </vt:variant>
    </vt:vector>
  </HeadingPairs>
  <TitlesOfParts>
    <vt:vector size="64" baseType="lpstr">
      <vt:lpstr>Genesis</vt:lpstr>
      <vt:lpstr>ENCONTRO NACIONAL DE REVITALIZAÇÃO DA PASTORAL JUVENIL</vt:lpstr>
      <vt:lpstr>QUANDO COMEÇA? </vt:lpstr>
      <vt:lpstr> Carta de Dom Eduardo  Brasília, 14 de setembro de 2012 </vt:lpstr>
      <vt:lpstr>Slide 4</vt:lpstr>
      <vt:lpstr>Slide 5</vt:lpstr>
      <vt:lpstr>OBJETIVO</vt:lpstr>
      <vt:lpstr> PÚBLICO  </vt:lpstr>
      <vt:lpstr>ETAPAS</vt:lpstr>
      <vt:lpstr>  INSTRUMENTO DE TRABALHO   1ª ETAPA  </vt:lpstr>
      <vt:lpstr>QUATRO COORDENADAS</vt:lpstr>
      <vt:lpstr>Slide 11</vt:lpstr>
      <vt:lpstr>1ª LINHA DE AÇÃO: </vt:lpstr>
      <vt:lpstr>AVANÇOS</vt:lpstr>
      <vt:lpstr>DESAFIOS</vt:lpstr>
      <vt:lpstr>PRINCÍPIOS ORIENTADORES</vt:lpstr>
      <vt:lpstr>PRINCÍPIOS ORIENTADORES</vt:lpstr>
      <vt:lpstr>PISTAS DE AÇÃO</vt:lpstr>
      <vt:lpstr>2ª LINHA DE AÇÃO</vt:lpstr>
      <vt:lpstr>AVANÇOS</vt:lpstr>
      <vt:lpstr>DESAFIOS</vt:lpstr>
      <vt:lpstr>PRINCÍPIOS ORIENTADORES</vt:lpstr>
      <vt:lpstr>PISTAS DE AÇÃO</vt:lpstr>
      <vt:lpstr> 3ª LINHA DE AÇÃO  </vt:lpstr>
      <vt:lpstr>AVANÇOS</vt:lpstr>
      <vt:lpstr>DESAFIOS</vt:lpstr>
      <vt:lpstr>DESAFIOS</vt:lpstr>
      <vt:lpstr>PRINCÍPIOS ORIENTADORES</vt:lpstr>
      <vt:lpstr>PRINCÍPIOS NORTEADORES</vt:lpstr>
      <vt:lpstr> PISTAS DE AÇÃO </vt:lpstr>
      <vt:lpstr> PISTAS DE AÇÃO </vt:lpstr>
      <vt:lpstr>  4ª LINHA DE AÇÃO  </vt:lpstr>
      <vt:lpstr>AVANÇOS</vt:lpstr>
      <vt:lpstr>DESAFIOS</vt:lpstr>
      <vt:lpstr>PRINCÍPIOS ORIENTADORES</vt:lpstr>
      <vt:lpstr>PRINCÍPIOS ORIENTADORES</vt:lpstr>
      <vt:lpstr>PISTAS DE AÇÃO</vt:lpstr>
      <vt:lpstr>Slide 37</vt:lpstr>
      <vt:lpstr>Slide 38</vt:lpstr>
      <vt:lpstr>AVANÇOS</vt:lpstr>
      <vt:lpstr>DESAFIOS</vt:lpstr>
      <vt:lpstr>PRINCÍPIOS ORIENTADORES</vt:lpstr>
      <vt:lpstr>Slide 42</vt:lpstr>
      <vt:lpstr>PISTAS  DE AÇÃO</vt:lpstr>
      <vt:lpstr>PISTAS  DE AÇÃO</vt:lpstr>
      <vt:lpstr>6ª LINHA DE AÇÃO</vt:lpstr>
      <vt:lpstr>  AVANÇOS </vt:lpstr>
      <vt:lpstr> DESAFIOS </vt:lpstr>
      <vt:lpstr> DESAFIOS </vt:lpstr>
      <vt:lpstr> PRINCÍPIOS ORIENTADORES </vt:lpstr>
      <vt:lpstr>Slide 50</vt:lpstr>
      <vt:lpstr>PISTAS DE AÇÃO</vt:lpstr>
      <vt:lpstr>Slide 52</vt:lpstr>
      <vt:lpstr>Slide 53</vt:lpstr>
      <vt:lpstr> Avanços </vt:lpstr>
      <vt:lpstr>DESAFIOS </vt:lpstr>
      <vt:lpstr> PRINCÍPIOS ORIENTATIVOS  </vt:lpstr>
      <vt:lpstr> PISTAS DE AÇÃO  </vt:lpstr>
      <vt:lpstr>8ª LINHA DE AÇÃO</vt:lpstr>
      <vt:lpstr>AVANÇOS </vt:lpstr>
      <vt:lpstr>  DESAFIOS </vt:lpstr>
      <vt:lpstr>PRINCÍPIOS ORIENTADORES</vt:lpstr>
      <vt:lpstr>PRINCÍPIOS ORIENTADORES</vt:lpstr>
      <vt:lpstr>PISTAS  DE AÇÃO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ENCONTRO NACIONAL DE REVITALIZAÇÃ DA PASTORAL JUVENIL</dc:title>
  <dc:creator>Juventude</dc:creator>
  <cp:lastModifiedBy>Cliente</cp:lastModifiedBy>
  <cp:revision>181</cp:revision>
  <dcterms:created xsi:type="dcterms:W3CDTF">2013-12-04T15:52:30Z</dcterms:created>
  <dcterms:modified xsi:type="dcterms:W3CDTF">2013-12-13T17:44:53Z</dcterms:modified>
</cp:coreProperties>
</file>